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836" r:id="rId3"/>
    <p:sldId id="1197" r:id="rId5"/>
    <p:sldId id="1198" r:id="rId6"/>
    <p:sldId id="1219" r:id="rId7"/>
    <p:sldId id="1201" r:id="rId8"/>
    <p:sldId id="1202" r:id="rId9"/>
    <p:sldId id="1203" r:id="rId10"/>
    <p:sldId id="1204" r:id="rId11"/>
    <p:sldId id="1205" r:id="rId12"/>
    <p:sldId id="1206" r:id="rId13"/>
    <p:sldId id="1207" r:id="rId14"/>
    <p:sldId id="1223" r:id="rId15"/>
    <p:sldId id="1220" r:id="rId16"/>
    <p:sldId id="1210" r:id="rId17"/>
    <p:sldId id="1211" r:id="rId18"/>
    <p:sldId id="1213" r:id="rId19"/>
    <p:sldId id="1235" r:id="rId20"/>
    <p:sldId id="1236" r:id="rId21"/>
    <p:sldId id="1237" r:id="rId22"/>
    <p:sldId id="1238" r:id="rId23"/>
    <p:sldId id="1239" r:id="rId24"/>
    <p:sldId id="1217" r:id="rId25"/>
    <p:sldId id="1150" r:id="rId26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QX" initials="T" lastIdx="1" clrIdx="0"/>
  <p:cmAuthor id="2" name="Hnlat" initials="La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4" autoAdjust="0"/>
    <p:restoredTop sz="93354" autoAdjust="0"/>
  </p:normalViewPr>
  <p:slideViewPr>
    <p:cSldViewPr>
      <p:cViewPr>
        <p:scale>
          <a:sx n="100" d="100"/>
          <a:sy n="100" d="100"/>
        </p:scale>
        <p:origin x="-564" y="-192"/>
      </p:cViewPr>
      <p:guideLst>
        <p:guide orient="horz" pos="164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9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2014年通过与中国科学院、西安电子科技大学展开深入合作，推出筹备了2年的新产品 “SpiScholar学术资源在线”。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615670" y="243648"/>
            <a:ext cx="1796090" cy="3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加文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字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燕尾形 5"/>
          <p:cNvSpPr/>
          <p:nvPr userDrawn="1"/>
        </p:nvSpPr>
        <p:spPr>
          <a:xfrm>
            <a:off x="243136" y="267494"/>
            <a:ext cx="216024" cy="28803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 userDrawn="1"/>
        </p:nvSpPr>
        <p:spPr>
          <a:xfrm>
            <a:off x="395536" y="267494"/>
            <a:ext cx="216024" cy="28803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5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892058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review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3" y="1328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5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D0C8-D35A-439E-96FB-C8D4A6430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15A6-E82C-4E1E-834E-C415C51F7D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5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5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61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5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5" b="14175"/>
          <a:stretch>
            <a:fillRect/>
          </a:stretch>
        </p:blipFill>
        <p:spPr>
          <a:xfrm>
            <a:off x="1161928" y="0"/>
            <a:ext cx="7422002" cy="5143500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r="9145" b="27542"/>
          <a:stretch>
            <a:fillRect/>
          </a:stretch>
        </p:blipFill>
        <p:spPr>
          <a:xfrm>
            <a:off x="8223861" y="3159539"/>
            <a:ext cx="4218748" cy="227755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318799" y="244465"/>
            <a:ext cx="381677" cy="297673"/>
            <a:chOff x="6468477" y="1576639"/>
            <a:chExt cx="555374" cy="433141"/>
          </a:xfrm>
        </p:grpSpPr>
        <p:sp>
          <p:nvSpPr>
            <p:cNvPr id="12" name="矩形 11"/>
            <p:cNvSpPr/>
            <p:nvPr/>
          </p:nvSpPr>
          <p:spPr>
            <a:xfrm rot="2700000">
              <a:off x="6468477" y="1576639"/>
              <a:ext cx="433141" cy="433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13" name="矩形 12"/>
            <p:cNvSpPr/>
            <p:nvPr/>
          </p:nvSpPr>
          <p:spPr>
            <a:xfrm rot="2700000">
              <a:off x="6590710" y="1576639"/>
              <a:ext cx="433141" cy="433141"/>
            </a:xfrm>
            <a:prstGeom prst="rect">
              <a:avLst/>
            </a:prstGeom>
            <a:gradFill>
              <a:gsLst>
                <a:gs pos="0">
                  <a:srgbClr val="049AAB"/>
                </a:gs>
                <a:gs pos="100000">
                  <a:srgbClr val="0130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8260772" y="241589"/>
            <a:ext cx="627380" cy="302229"/>
            <a:chOff x="11014363" y="322118"/>
            <a:chExt cx="836507" cy="402972"/>
          </a:xfrm>
        </p:grpSpPr>
        <p:sp>
          <p:nvSpPr>
            <p:cNvPr id="15" name="矩形: 圆角 14"/>
            <p:cNvSpPr/>
            <p:nvPr/>
          </p:nvSpPr>
          <p:spPr>
            <a:xfrm>
              <a:off x="11014363" y="322118"/>
              <a:ext cx="831273" cy="374073"/>
            </a:xfrm>
            <a:prstGeom prst="roundRect">
              <a:avLst/>
            </a:prstGeom>
            <a:gradFill>
              <a:gsLst>
                <a:gs pos="0">
                  <a:srgbClr val="049AAB"/>
                </a:gs>
                <a:gs pos="100000">
                  <a:srgbClr val="0130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014363" y="357637"/>
              <a:ext cx="836507" cy="36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12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5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5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75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221535" y="2577633"/>
            <a:ext cx="5544616" cy="3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之使用指南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174625" y="1576705"/>
            <a:ext cx="7499985" cy="73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b="1" dirty="0">
                <a:solidFill>
                  <a:schemeClr val="accent5"/>
                </a:solidFill>
                <a:sym typeface="+mn-ea"/>
              </a:rPr>
              <a:t>SpiScholar</a:t>
            </a:r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学术资源在线</a:t>
            </a:r>
            <a:endParaRPr lang="zh-CN" altLang="en-US" sz="48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4383405"/>
            <a:ext cx="594360" cy="551815"/>
          </a:xfrm>
          <a:prstGeom prst="rect">
            <a:avLst/>
          </a:prstGeom>
          <a:solidFill>
            <a:srgbClr val="5CC6D8"/>
          </a:solidFill>
        </p:spPr>
      </p:pic>
      <p:sp>
        <p:nvSpPr>
          <p:cNvPr id="12" name="文本框 11"/>
          <p:cNvSpPr txBox="1"/>
          <p:nvPr/>
        </p:nvSpPr>
        <p:spPr>
          <a:xfrm>
            <a:off x="-741045" y="4321175"/>
            <a:ext cx="4962525" cy="8274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>
              <a:lnSpc>
                <a:spcPct val="114000"/>
              </a:lnSpc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湖南纬度信息科技有限公司      </a:t>
            </a:r>
            <a:r>
              <a:rPr lang="en-US" altLang="zh-CN" sz="1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黑体" panose="02010609060101010101" charset="-122"/>
                <a:sym typeface="Calibri" panose="020F0502020204030204" pitchFamily="34" charset="0"/>
              </a:rPr>
              <a:t>HUNAN  LATITUDE INFORMATION TECHNOLOGY CO. LTD.</a:t>
            </a:r>
            <a:endParaRPr lang="en-US" altLang="zh-CN" sz="10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黑体" panose="02010609060101010101" charset="-122"/>
              <a:sym typeface="Calibri" panose="020F0502020204030204" pitchFamily="34" charset="0"/>
            </a:endParaRPr>
          </a:p>
          <a:p>
            <a:pPr algn="r">
              <a:lnSpc>
                <a:spcPct val="114000"/>
              </a:lnSpc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9"/>
          <p:cNvSpPr txBox="1"/>
          <p:nvPr/>
        </p:nvSpPr>
        <p:spPr>
          <a:xfrm>
            <a:off x="6713855" y="1277620"/>
            <a:ext cx="24079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刊名/ISSN/出版频次/主编等基本信息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78550" y="1277620"/>
            <a:ext cx="432435" cy="431800"/>
            <a:chOff x="9730" y="2012"/>
            <a:chExt cx="681" cy="680"/>
          </a:xfrm>
        </p:grpSpPr>
        <p:sp>
          <p:nvSpPr>
            <p:cNvPr id="190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1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78550" y="2140585"/>
            <a:ext cx="432435" cy="431800"/>
            <a:chOff x="9484" y="2962"/>
            <a:chExt cx="681" cy="680"/>
          </a:xfrm>
        </p:grpSpPr>
        <p:sp>
          <p:nvSpPr>
            <p:cNvPr id="6" name=" 190"/>
            <p:cNvSpPr/>
            <p:nvPr/>
          </p:nvSpPr>
          <p:spPr>
            <a:xfrm>
              <a:off x="9484" y="296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577" y="3012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2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37605" y="3839210"/>
            <a:ext cx="432435" cy="431800"/>
            <a:chOff x="9730" y="2012"/>
            <a:chExt cx="681" cy="680"/>
          </a:xfrm>
        </p:grpSpPr>
        <p:sp>
          <p:nvSpPr>
            <p:cNvPr id="9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4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37605" y="2989580"/>
            <a:ext cx="432435" cy="431800"/>
            <a:chOff x="9730" y="2012"/>
            <a:chExt cx="681" cy="680"/>
          </a:xfrm>
        </p:grpSpPr>
        <p:sp>
          <p:nvSpPr>
            <p:cNvPr id="14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3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29"/>
          <p:cNvSpPr txBox="1"/>
          <p:nvPr/>
        </p:nvSpPr>
        <p:spPr>
          <a:xfrm>
            <a:off x="6725285" y="2172335"/>
            <a:ext cx="238506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期刊官网地址、数据库地址 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6713855" y="2928620"/>
            <a:ext cx="238506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期刊的收录/评价信息（影响因子、分区）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6713855" y="3778250"/>
            <a:ext cx="24079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期刊所属投稿系统投稿演示及收藏分享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 190"/>
          <p:cNvSpPr/>
          <p:nvPr/>
        </p:nvSpPr>
        <p:spPr>
          <a:xfrm>
            <a:off x="217805" y="214630"/>
            <a:ext cx="432435" cy="4318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0240" y="247650"/>
            <a:ext cx="544703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期刊详细页面解读</a:t>
            </a:r>
            <a:endParaRPr lang="zh-CN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44450" y="755015"/>
            <a:ext cx="6052185" cy="431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9"/>
          <p:cNvSpPr txBox="1"/>
          <p:nvPr/>
        </p:nvSpPr>
        <p:spPr>
          <a:xfrm>
            <a:off x="6591935" y="3252470"/>
            <a:ext cx="260223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期刊近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年发文主题分析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39485" y="3202940"/>
            <a:ext cx="432435" cy="431800"/>
            <a:chOff x="9730" y="2012"/>
            <a:chExt cx="681" cy="680"/>
          </a:xfrm>
        </p:grpSpPr>
        <p:sp>
          <p:nvSpPr>
            <p:cNvPr id="190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5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08700" y="3726964"/>
            <a:ext cx="343490" cy="368151"/>
            <a:chOff x="9484" y="2872"/>
            <a:chExt cx="699" cy="770"/>
          </a:xfrm>
        </p:grpSpPr>
        <p:sp>
          <p:nvSpPr>
            <p:cNvPr id="6" name=" 190"/>
            <p:cNvSpPr/>
            <p:nvPr/>
          </p:nvSpPr>
          <p:spPr>
            <a:xfrm>
              <a:off x="9484" y="296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503" y="2872"/>
              <a:ext cx="680" cy="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a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89650" y="4773973"/>
            <a:ext cx="350520" cy="368257"/>
            <a:chOff x="9730" y="1959"/>
            <a:chExt cx="681" cy="733"/>
          </a:xfrm>
        </p:grpSpPr>
        <p:sp>
          <p:nvSpPr>
            <p:cNvPr id="9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785" y="1959"/>
              <a:ext cx="588" cy="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c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sp>
        <p:nvSpPr>
          <p:cNvPr id="14" name=" 190"/>
          <p:cNvSpPr/>
          <p:nvPr/>
        </p:nvSpPr>
        <p:spPr>
          <a:xfrm>
            <a:off x="6083935" y="4263390"/>
            <a:ext cx="387985" cy="35623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TextBox 29"/>
          <p:cNvSpPr txBox="1"/>
          <p:nvPr/>
        </p:nvSpPr>
        <p:spPr>
          <a:xfrm>
            <a:off x="6500495" y="3726180"/>
            <a:ext cx="263398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/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点击主题查看该主题频次及其共现主题和共现频次 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6500495" y="4164330"/>
            <a:ext cx="262001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 fontAlgn="auto">
              <a:lnSpc>
                <a:spcPct val="10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查看主题在近5年发文趋势，点击主题词查看主题发文趋势及该主题在Spis中发文总趋势和发文相关度Top20期刊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6471920" y="4800600"/>
            <a:ext cx="278447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/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相较于前一年，主题发文频次相对增长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/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较高的主题词列表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 190"/>
          <p:cNvSpPr/>
          <p:nvPr/>
        </p:nvSpPr>
        <p:spPr>
          <a:xfrm>
            <a:off x="137795" y="36195"/>
            <a:ext cx="432435" cy="4318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0230" y="52705"/>
            <a:ext cx="544703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期刊详细页面解读</a:t>
            </a:r>
            <a:endParaRPr lang="zh-CN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30" y="528955"/>
            <a:ext cx="4547235" cy="2460625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65" y="523875"/>
            <a:ext cx="4420870" cy="2700655"/>
          </a:xfrm>
          <a:prstGeom prst="rect">
            <a:avLst/>
          </a:prstGeom>
        </p:spPr>
      </p:pic>
      <p:pic>
        <p:nvPicPr>
          <p:cNvPr id="22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" y="2989580"/>
            <a:ext cx="5989955" cy="22847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18225" y="4263390"/>
            <a:ext cx="223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1"/>
                </a:solidFill>
              </a:rPr>
              <a:t>b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7240" y="523875"/>
            <a:ext cx="302260" cy="3987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</a:rPr>
              <a:t>5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64310" y="2372360"/>
            <a:ext cx="302260" cy="3987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</a:rPr>
              <a:t>a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81530" y="3634740"/>
            <a:ext cx="302260" cy="3987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</a:rPr>
              <a:t>b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07660" y="1016635"/>
            <a:ext cx="302260" cy="3987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</a:rPr>
              <a:t>c</a:t>
            </a:r>
            <a:endParaRPr lang="en-US" altLang="zh-CN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9"/>
          <p:cNvSpPr txBox="1"/>
          <p:nvPr/>
        </p:nvSpPr>
        <p:spPr>
          <a:xfrm>
            <a:off x="6713855" y="1134745"/>
            <a:ext cx="240792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期刊最近2年内发表的文章列表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207760" y="1085215"/>
            <a:ext cx="432435" cy="431800"/>
            <a:chOff x="9730" y="2012"/>
            <a:chExt cx="681" cy="680"/>
          </a:xfrm>
        </p:grpSpPr>
        <p:sp>
          <p:nvSpPr>
            <p:cNvPr id="190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6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08395" y="1772285"/>
            <a:ext cx="432435" cy="431800"/>
            <a:chOff x="9484" y="2962"/>
            <a:chExt cx="681" cy="680"/>
          </a:xfrm>
        </p:grpSpPr>
        <p:sp>
          <p:nvSpPr>
            <p:cNvPr id="6" name=" 190"/>
            <p:cNvSpPr/>
            <p:nvPr/>
          </p:nvSpPr>
          <p:spPr>
            <a:xfrm>
              <a:off x="9484" y="296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577" y="3012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a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07760" y="3153410"/>
            <a:ext cx="432435" cy="431800"/>
            <a:chOff x="9730" y="2012"/>
            <a:chExt cx="681" cy="680"/>
          </a:xfrm>
        </p:grpSpPr>
        <p:sp>
          <p:nvSpPr>
            <p:cNvPr id="9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c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07760" y="2454275"/>
            <a:ext cx="432435" cy="431800"/>
            <a:chOff x="9730" y="2012"/>
            <a:chExt cx="681" cy="680"/>
          </a:xfrm>
        </p:grpSpPr>
        <p:sp>
          <p:nvSpPr>
            <p:cNvPr id="14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b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29"/>
          <p:cNvSpPr txBox="1"/>
          <p:nvPr/>
        </p:nvSpPr>
        <p:spPr>
          <a:xfrm>
            <a:off x="6725285" y="1711325"/>
            <a:ext cx="238506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限定年度，在期刊内按关键词搜索文章 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6725285" y="2454275"/>
            <a:ext cx="238506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输入邮箱提交文献传递请求，获取全文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6713855" y="3202940"/>
            <a:ext cx="240792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收藏文章到个人中心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 190"/>
          <p:cNvSpPr/>
          <p:nvPr/>
        </p:nvSpPr>
        <p:spPr>
          <a:xfrm>
            <a:off x="217805" y="214630"/>
            <a:ext cx="432435" cy="4318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0240" y="247650"/>
            <a:ext cx="544703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期刊详细页面解读</a:t>
            </a:r>
            <a:endParaRPr lang="zh-CN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208395" y="3794760"/>
            <a:ext cx="432435" cy="431800"/>
            <a:chOff x="9730" y="2012"/>
            <a:chExt cx="681" cy="680"/>
          </a:xfrm>
        </p:grpSpPr>
        <p:sp>
          <p:nvSpPr>
            <p:cNvPr id="21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d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9"/>
          <p:cNvSpPr txBox="1"/>
          <p:nvPr/>
        </p:nvSpPr>
        <p:spPr>
          <a:xfrm>
            <a:off x="6702425" y="3794760"/>
            <a:ext cx="240792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直接下载全文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4130" y="806450"/>
            <a:ext cx="6078220" cy="3721100"/>
            <a:chOff x="38" y="1270"/>
            <a:chExt cx="9572" cy="5860"/>
          </a:xfrm>
        </p:grpSpPr>
        <p:pic>
          <p:nvPicPr>
            <p:cNvPr id="24" name="图片 23" descr="FireShot Capture 89 - Plant Cell_Spi期刊指南_ - http___www.spischolar.com_journal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" y="2367"/>
              <a:ext cx="9564" cy="4763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" y="1380"/>
              <a:ext cx="9572" cy="987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343" y="1270"/>
              <a:ext cx="9150" cy="4210"/>
              <a:chOff x="343" y="1270"/>
              <a:chExt cx="9150" cy="4210"/>
            </a:xfrm>
          </p:grpSpPr>
          <p:sp>
            <p:nvSpPr>
              <p:cNvPr id="50" name="长方形 312"/>
              <p:cNvSpPr>
                <a:spLocks noChangeArrowheads="1"/>
              </p:cNvSpPr>
              <p:nvPr/>
            </p:nvSpPr>
            <p:spPr bwMode="auto">
              <a:xfrm>
                <a:off x="1633" y="1380"/>
                <a:ext cx="1419" cy="40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0226" tIns="62653" rIns="120226" bIns="62653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35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024" y="1270"/>
                <a:ext cx="476" cy="62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solidFill>
                      <a:schemeClr val="bg1"/>
                    </a:solidFill>
                  </a:rPr>
                  <a:t>6</a:t>
                </a:r>
                <a:endParaRPr lang="en-US" altLang="zh-CN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324" y="1739"/>
                <a:ext cx="476" cy="62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solidFill>
                      <a:schemeClr val="bg1"/>
                    </a:solidFill>
                  </a:rPr>
                  <a:t>a</a:t>
                </a:r>
                <a:endParaRPr lang="en-US" altLang="zh-CN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748" y="2817"/>
                <a:ext cx="476" cy="62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solidFill>
                      <a:schemeClr val="bg1"/>
                    </a:solidFill>
                  </a:rPr>
                  <a:t>b</a:t>
                </a:r>
                <a:endParaRPr lang="en-US" altLang="zh-CN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7510" y="2791"/>
                <a:ext cx="476" cy="62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solidFill>
                      <a:schemeClr val="bg1"/>
                    </a:solidFill>
                  </a:rPr>
                  <a:t>c</a:t>
                </a:r>
                <a:endParaRPr lang="en-US" altLang="zh-CN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7656" y="4416"/>
                <a:ext cx="476" cy="62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solidFill>
                      <a:schemeClr val="bg1"/>
                    </a:solidFill>
                  </a:rPr>
                  <a:t>d</a:t>
                </a:r>
                <a:endParaRPr lang="en-US" altLang="zh-CN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长方形 312"/>
              <p:cNvSpPr>
                <a:spLocks noChangeArrowheads="1"/>
              </p:cNvSpPr>
              <p:nvPr/>
            </p:nvSpPr>
            <p:spPr bwMode="auto">
              <a:xfrm>
                <a:off x="343" y="1898"/>
                <a:ext cx="4839" cy="32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0226" tIns="62653" rIns="120226" bIns="62653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35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长方形 312"/>
              <p:cNvSpPr>
                <a:spLocks noChangeArrowheads="1"/>
              </p:cNvSpPr>
              <p:nvPr/>
            </p:nvSpPr>
            <p:spPr bwMode="auto">
              <a:xfrm>
                <a:off x="8604" y="3458"/>
                <a:ext cx="889" cy="40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0226" tIns="62653" rIns="120226" bIns="62653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35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长方形 312"/>
              <p:cNvSpPr>
                <a:spLocks noChangeArrowheads="1"/>
              </p:cNvSpPr>
              <p:nvPr/>
            </p:nvSpPr>
            <p:spPr bwMode="auto">
              <a:xfrm>
                <a:off x="7510" y="3471"/>
                <a:ext cx="948" cy="40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0226" tIns="62653" rIns="120226" bIns="62653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35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长方形 312"/>
              <p:cNvSpPr>
                <a:spLocks noChangeArrowheads="1"/>
              </p:cNvSpPr>
              <p:nvPr/>
            </p:nvSpPr>
            <p:spPr bwMode="auto">
              <a:xfrm>
                <a:off x="7509" y="5073"/>
                <a:ext cx="949" cy="40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0226" tIns="62653" rIns="120226" bIns="62653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35">
                  <a:latin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矩形 17"/>
          <p:cNvSpPr/>
          <p:nvPr/>
        </p:nvSpPr>
        <p:spPr>
          <a:xfrm>
            <a:off x="731573" y="0"/>
            <a:ext cx="972908" cy="2008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01088" y="1264425"/>
            <a:ext cx="1037645" cy="10000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p>
            <a:pPr algn="ctr"/>
            <a:endParaRPr lang="zh-CN" altLang="en-US"/>
          </a:p>
        </p:txBody>
      </p:sp>
      <p:sp>
        <p:nvSpPr>
          <p:cNvPr id="20" name="TextBox 148"/>
          <p:cNvSpPr txBox="1"/>
          <p:nvPr/>
        </p:nvSpPr>
        <p:spPr>
          <a:xfrm>
            <a:off x="664369" y="1129421"/>
            <a:ext cx="1108326" cy="433705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Part 02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2110105" y="725171"/>
            <a:ext cx="6540500" cy="3496945"/>
            <a:chOff x="8439286" y="1792143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39286" y="1792143"/>
              <a:ext cx="2914647" cy="161467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>
                <a:lnSpc>
                  <a:spcPct val="120000"/>
                </a:lnSpc>
              </a:pPr>
              <a:endParaRPr lang="en-GB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518072" y="1838658"/>
              <a:ext cx="1490499" cy="280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学术搜索 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8" cy="63859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提供论文检索服务。旨在帮助用户在做课题、写论文的过程中，准确定位相关研究成果，快速获取全文。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indent="0" algn="just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整合学术著作出版商、预印本、机构知识库、OA期刊等资源，通过馆藏资源配置，实现网络资源与图书馆数字资源无缝链接。 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7" grpId="0" bldLvl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9"/>
          <p:cNvSpPr txBox="1"/>
          <p:nvPr/>
        </p:nvSpPr>
        <p:spPr>
          <a:xfrm>
            <a:off x="6713855" y="1277620"/>
            <a:ext cx="24079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在首页输入关键词/论文标题/作者等点击搜文章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78550" y="1277620"/>
            <a:ext cx="432435" cy="431800"/>
            <a:chOff x="9730" y="2012"/>
            <a:chExt cx="681" cy="680"/>
          </a:xfrm>
        </p:grpSpPr>
        <p:sp>
          <p:nvSpPr>
            <p:cNvPr id="190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1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78550" y="2009775"/>
            <a:ext cx="432435" cy="431800"/>
            <a:chOff x="9484" y="2962"/>
            <a:chExt cx="681" cy="680"/>
          </a:xfrm>
        </p:grpSpPr>
        <p:sp>
          <p:nvSpPr>
            <p:cNvPr id="6" name=" 190"/>
            <p:cNvSpPr/>
            <p:nvPr/>
          </p:nvSpPr>
          <p:spPr>
            <a:xfrm>
              <a:off x="9484" y="296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577" y="3012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2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79185" y="4154805"/>
            <a:ext cx="432435" cy="431800"/>
            <a:chOff x="9730" y="2012"/>
            <a:chExt cx="681" cy="680"/>
          </a:xfrm>
        </p:grpSpPr>
        <p:sp>
          <p:nvSpPr>
            <p:cNvPr id="9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4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79185" y="2852420"/>
            <a:ext cx="432435" cy="431800"/>
            <a:chOff x="9730" y="2012"/>
            <a:chExt cx="681" cy="680"/>
          </a:xfrm>
        </p:grpSpPr>
        <p:sp>
          <p:nvSpPr>
            <p:cNvPr id="14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3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29"/>
          <p:cNvSpPr txBox="1"/>
          <p:nvPr/>
        </p:nvSpPr>
        <p:spPr>
          <a:xfrm>
            <a:off x="6725285" y="1948815"/>
            <a:ext cx="238506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由导航栏进入文章首页，输入关键词/作者/标题等进行搜索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6702425" y="2628900"/>
            <a:ext cx="2385060" cy="1384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根据需要选择是否勾选“开放资源”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勾选：检索结果相对较少，但可以直接下载。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不勾选：检索结果更加丰富全面，部分资源可直接下载。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6690995" y="4154805"/>
            <a:ext cx="24079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高级检索：提供标题\关键词\年份\刊名等进行组合检索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 190"/>
          <p:cNvSpPr/>
          <p:nvPr/>
        </p:nvSpPr>
        <p:spPr>
          <a:xfrm>
            <a:off x="217805" y="95250"/>
            <a:ext cx="432435" cy="4318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0240" y="95250"/>
            <a:ext cx="544703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如何检索文章？</a:t>
            </a:r>
            <a:endParaRPr lang="zh-CN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218440" y="526415"/>
            <a:ext cx="5878195" cy="151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7805" y="2041525"/>
            <a:ext cx="5879465" cy="349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框 20"/>
          <p:cNvSpPr txBox="1"/>
          <p:nvPr/>
        </p:nvSpPr>
        <p:spPr>
          <a:xfrm>
            <a:off x="1138555" y="1290320"/>
            <a:ext cx="409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1"/>
                </a:solidFill>
              </a:rPr>
              <a:t>1</a:t>
            </a:r>
            <a:endParaRPr lang="en-US" altLang="zh-CN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9"/>
          <p:cNvSpPr txBox="1"/>
          <p:nvPr/>
        </p:nvSpPr>
        <p:spPr>
          <a:xfrm>
            <a:off x="6640195" y="214630"/>
            <a:ext cx="24079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筛选结果中的开发资源；按文章发表年份筛选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78550" y="306705"/>
            <a:ext cx="432435" cy="431800"/>
            <a:chOff x="9730" y="2012"/>
            <a:chExt cx="681" cy="680"/>
          </a:xfrm>
        </p:grpSpPr>
        <p:sp>
          <p:nvSpPr>
            <p:cNvPr id="190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1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37605" y="1421765"/>
            <a:ext cx="432435" cy="431800"/>
            <a:chOff x="9484" y="2962"/>
            <a:chExt cx="681" cy="680"/>
          </a:xfrm>
        </p:grpSpPr>
        <p:sp>
          <p:nvSpPr>
            <p:cNvPr id="6" name=" 190"/>
            <p:cNvSpPr/>
            <p:nvPr/>
          </p:nvSpPr>
          <p:spPr>
            <a:xfrm>
              <a:off x="9484" y="296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577" y="3012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3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37605" y="2472055"/>
            <a:ext cx="432435" cy="431800"/>
            <a:chOff x="9730" y="2012"/>
            <a:chExt cx="681" cy="680"/>
          </a:xfrm>
        </p:grpSpPr>
        <p:sp>
          <p:nvSpPr>
            <p:cNvPr id="9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5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37605" y="1958975"/>
            <a:ext cx="432435" cy="431800"/>
            <a:chOff x="9730" y="2012"/>
            <a:chExt cx="681" cy="680"/>
          </a:xfrm>
        </p:grpSpPr>
        <p:sp>
          <p:nvSpPr>
            <p:cNvPr id="14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4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29"/>
          <p:cNvSpPr txBox="1"/>
          <p:nvPr/>
        </p:nvSpPr>
        <p:spPr>
          <a:xfrm>
            <a:off x="6681470" y="891540"/>
            <a:ext cx="238506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将结果限定为本馆已购数据库资源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6702425" y="1299845"/>
            <a:ext cx="238506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默认按相关性排序，也可选择按添加时间排序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6670040" y="1918335"/>
            <a:ext cx="24079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查看引用该论文的文章及与它相关性较大的文章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 190"/>
          <p:cNvSpPr/>
          <p:nvPr/>
        </p:nvSpPr>
        <p:spPr>
          <a:xfrm>
            <a:off x="217805" y="214630"/>
            <a:ext cx="432435" cy="4318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0240" y="247650"/>
            <a:ext cx="544703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文章检索结果页面解读</a:t>
            </a:r>
            <a:endParaRPr lang="zh-CN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66815" y="3025775"/>
            <a:ext cx="432435" cy="431800"/>
            <a:chOff x="9730" y="2012"/>
            <a:chExt cx="681" cy="680"/>
          </a:xfrm>
        </p:grpSpPr>
        <p:sp>
          <p:nvSpPr>
            <p:cNvPr id="22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6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67450" y="4660900"/>
            <a:ext cx="432435" cy="431800"/>
            <a:chOff x="9730" y="2012"/>
            <a:chExt cx="681" cy="680"/>
          </a:xfrm>
        </p:grpSpPr>
        <p:sp>
          <p:nvSpPr>
            <p:cNvPr id="25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9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66815" y="4093845"/>
            <a:ext cx="432435" cy="431800"/>
            <a:chOff x="9730" y="2012"/>
            <a:chExt cx="681" cy="680"/>
          </a:xfrm>
        </p:grpSpPr>
        <p:sp>
          <p:nvSpPr>
            <p:cNvPr id="28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8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269990" y="3556000"/>
            <a:ext cx="432435" cy="431800"/>
            <a:chOff x="9730" y="2012"/>
            <a:chExt cx="681" cy="680"/>
          </a:xfrm>
        </p:grpSpPr>
        <p:sp>
          <p:nvSpPr>
            <p:cNvPr id="31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7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07760" y="842010"/>
            <a:ext cx="432435" cy="431800"/>
            <a:chOff x="9730" y="2012"/>
            <a:chExt cx="681" cy="680"/>
          </a:xfrm>
        </p:grpSpPr>
        <p:sp>
          <p:nvSpPr>
            <p:cNvPr id="34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2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29"/>
          <p:cNvSpPr txBox="1"/>
          <p:nvPr/>
        </p:nvSpPr>
        <p:spPr>
          <a:xfrm>
            <a:off x="6690995" y="2472055"/>
            <a:ext cx="24079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查看不同数据源收录该篇文献的文档版本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7" name="TextBox 29"/>
          <p:cNvSpPr txBox="1"/>
          <p:nvPr/>
        </p:nvSpPr>
        <p:spPr>
          <a:xfrm>
            <a:off x="6702425" y="3025775"/>
            <a:ext cx="24079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输入邮箱，提交文献传递请求获取全文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" name="TextBox 29"/>
          <p:cNvSpPr txBox="1"/>
          <p:nvPr/>
        </p:nvSpPr>
        <p:spPr>
          <a:xfrm>
            <a:off x="6702425" y="3605530"/>
            <a:ext cx="240792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查看文章的题录信息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9" name="TextBox 29"/>
          <p:cNvSpPr txBox="1"/>
          <p:nvPr/>
        </p:nvSpPr>
        <p:spPr>
          <a:xfrm>
            <a:off x="6702425" y="4093845"/>
            <a:ext cx="240792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将文章收藏到个人中心方便查看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TextBox 29"/>
          <p:cNvSpPr txBox="1"/>
          <p:nvPr/>
        </p:nvSpPr>
        <p:spPr>
          <a:xfrm>
            <a:off x="6690995" y="4660900"/>
            <a:ext cx="240792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直接下载文章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75565" y="937895"/>
            <a:ext cx="6102985" cy="3266440"/>
            <a:chOff x="119" y="1477"/>
            <a:chExt cx="9611" cy="5144"/>
          </a:xfrm>
        </p:grpSpPr>
        <p:pic>
          <p:nvPicPr>
            <p:cNvPr id="13" name="图片 12" descr="FireShot Capture 87 - greenhouse_Spi学术搜索 - http___www.spischolar.com_scholar_list_val=greenhous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9" y="1477"/>
              <a:ext cx="9611" cy="5144"/>
            </a:xfrm>
            <a:prstGeom prst="rect">
              <a:avLst/>
            </a:prstGeom>
          </p:spPr>
        </p:pic>
        <p:sp>
          <p:nvSpPr>
            <p:cNvPr id="41" name="长方形 312"/>
            <p:cNvSpPr>
              <a:spLocks noChangeArrowheads="1"/>
            </p:cNvSpPr>
            <p:nvPr/>
          </p:nvSpPr>
          <p:spPr bwMode="auto">
            <a:xfrm>
              <a:off x="119" y="3164"/>
              <a:ext cx="2058" cy="213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0226" tIns="62653" rIns="120226" bIns="62653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735">
                <a:latin typeface="Calibri" panose="020F050202020403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 rot="10800000" flipH="1" flipV="1">
              <a:off x="736" y="3293"/>
              <a:ext cx="4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1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43" name="长方形 312"/>
            <p:cNvSpPr>
              <a:spLocks noChangeArrowheads="1"/>
            </p:cNvSpPr>
            <p:nvPr/>
          </p:nvSpPr>
          <p:spPr bwMode="auto">
            <a:xfrm>
              <a:off x="119" y="5446"/>
              <a:ext cx="2058" cy="11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0226" tIns="62653" rIns="120226" bIns="62653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735">
                <a:latin typeface="Calibri" panose="020F050202020403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 rot="10800000" flipH="1" flipV="1">
              <a:off x="913" y="5606"/>
              <a:ext cx="4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2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45" name="长方形 312"/>
            <p:cNvSpPr>
              <a:spLocks noChangeArrowheads="1"/>
            </p:cNvSpPr>
            <p:nvPr/>
          </p:nvSpPr>
          <p:spPr bwMode="auto">
            <a:xfrm>
              <a:off x="8768" y="3283"/>
              <a:ext cx="962" cy="3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0226" tIns="62653" rIns="120226" bIns="62653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735">
                <a:latin typeface="Calibri" panose="020F050202020403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 rot="10800000" flipH="1" flipV="1">
              <a:off x="8768" y="2869"/>
              <a:ext cx="63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3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 rot="10800000" flipH="1" flipV="1">
              <a:off x="2912" y="4911"/>
              <a:ext cx="4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4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48" name="长方形 312"/>
            <p:cNvSpPr>
              <a:spLocks noChangeArrowheads="1"/>
            </p:cNvSpPr>
            <p:nvPr/>
          </p:nvSpPr>
          <p:spPr bwMode="auto">
            <a:xfrm>
              <a:off x="2310" y="4766"/>
              <a:ext cx="1675" cy="2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0226" tIns="62653" rIns="120226" bIns="62653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735">
                <a:latin typeface="Calibri" panose="020F050202020403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 rot="10800000" flipH="1" flipV="1">
              <a:off x="4285" y="4911"/>
              <a:ext cx="63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5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0" name="长方形 312"/>
            <p:cNvSpPr>
              <a:spLocks noChangeArrowheads="1"/>
            </p:cNvSpPr>
            <p:nvPr/>
          </p:nvSpPr>
          <p:spPr bwMode="auto">
            <a:xfrm>
              <a:off x="4102" y="4691"/>
              <a:ext cx="817" cy="3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0226" tIns="62653" rIns="120226" bIns="62653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735">
                <a:latin typeface="Calibri" panose="020F0502020204030204" pitchFamily="34" charset="0"/>
              </a:endParaRP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65" y="6187"/>
              <a:ext cx="883" cy="338"/>
            </a:xfrm>
            <a:prstGeom prst="rect">
              <a:avLst/>
            </a:prstGeom>
          </p:spPr>
        </p:pic>
        <p:sp>
          <p:nvSpPr>
            <p:cNvPr id="52" name="长方形 312"/>
            <p:cNvSpPr>
              <a:spLocks noChangeArrowheads="1"/>
            </p:cNvSpPr>
            <p:nvPr/>
          </p:nvSpPr>
          <p:spPr bwMode="auto">
            <a:xfrm>
              <a:off x="7698" y="6187"/>
              <a:ext cx="817" cy="3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0226" tIns="62653" rIns="120226" bIns="62653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735">
                <a:latin typeface="Calibri" panose="020F050202020403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 rot="10800000" flipH="1" flipV="1">
              <a:off x="7789" y="5700"/>
              <a:ext cx="63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6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4" name="长方形 312"/>
            <p:cNvSpPr>
              <a:spLocks noChangeArrowheads="1"/>
            </p:cNvSpPr>
            <p:nvPr/>
          </p:nvSpPr>
          <p:spPr bwMode="auto">
            <a:xfrm>
              <a:off x="7789" y="4691"/>
              <a:ext cx="726" cy="3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0226" tIns="62653" rIns="120226" bIns="62653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735">
                <a:latin typeface="Calibri" panose="020F0502020204030204" pitchFamily="34" charset="0"/>
              </a:endParaRPr>
            </a:p>
          </p:txBody>
        </p:sp>
        <p:sp>
          <p:nvSpPr>
            <p:cNvPr id="55" name="长方形 312"/>
            <p:cNvSpPr>
              <a:spLocks noChangeArrowheads="1"/>
            </p:cNvSpPr>
            <p:nvPr/>
          </p:nvSpPr>
          <p:spPr bwMode="auto">
            <a:xfrm>
              <a:off x="6733" y="4691"/>
              <a:ext cx="932" cy="3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0226" tIns="62653" rIns="120226" bIns="62653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735">
                <a:latin typeface="Calibri" panose="020F0502020204030204" pitchFamily="34" charset="0"/>
              </a:endParaRPr>
            </a:p>
          </p:txBody>
        </p:sp>
        <p:sp>
          <p:nvSpPr>
            <p:cNvPr id="56" name="长方形 312"/>
            <p:cNvSpPr>
              <a:spLocks noChangeArrowheads="1"/>
            </p:cNvSpPr>
            <p:nvPr/>
          </p:nvSpPr>
          <p:spPr bwMode="auto">
            <a:xfrm>
              <a:off x="8768" y="4691"/>
              <a:ext cx="834" cy="3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0226" tIns="62653" rIns="120226" bIns="62653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735">
                <a:latin typeface="Calibri" panose="020F0502020204030204" pitchFamily="3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 rot="10800000" flipH="1" flipV="1">
              <a:off x="7881" y="4263"/>
              <a:ext cx="63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9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 rot="10800000" flipH="1" flipV="1">
              <a:off x="8868" y="4263"/>
              <a:ext cx="63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8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 rot="10800000" flipH="1" flipV="1">
              <a:off x="7031" y="4263"/>
              <a:ext cx="63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7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36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89635" y="1828800"/>
            <a:ext cx="7189470" cy="9220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5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www.spischolar.com</a:t>
            </a:r>
            <a:endParaRPr lang="zh-CN" altLang="en-US" sz="54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 190"/>
          <p:cNvSpPr/>
          <p:nvPr/>
        </p:nvSpPr>
        <p:spPr>
          <a:xfrm>
            <a:off x="217805" y="214630"/>
            <a:ext cx="432435" cy="4318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0240" y="247650"/>
            <a:ext cx="544703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访问方式：官方网址</a:t>
            </a:r>
            <a:endParaRPr lang="zh-CN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直角三角形 16"/>
          <p:cNvSpPr/>
          <p:nvPr/>
        </p:nvSpPr>
        <p:spPr>
          <a:xfrm>
            <a:off x="97971" y="4383302"/>
            <a:ext cx="681014" cy="681014"/>
          </a:xfrm>
          <a:prstGeom prst="rtTriangl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1218565">
              <a:defRPr/>
            </a:pPr>
            <a:endParaRPr lang="zh-CN" altLang="en-US" sz="1350" dirty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6670" y="13385"/>
            <a:ext cx="8784976" cy="5016327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-2197" y="74156"/>
            <a:ext cx="616670" cy="501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7" tIns="45718" rIns="91437" bIns="45718"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775" b="1" dirty="0">
                <a:solidFill>
                  <a:srgbClr val="43B9B6"/>
                </a:solidFill>
                <a:latin typeface="+mn-ea"/>
                <a:ea typeface="+mn-ea"/>
                <a:sym typeface="宋体" panose="02010600030101010101" pitchFamily="2" charset="-122"/>
              </a:rPr>
              <a:t>校</a:t>
            </a:r>
            <a:endParaRPr lang="zh-CN" altLang="en-US" sz="2775" b="1" dirty="0">
              <a:solidFill>
                <a:srgbClr val="43B9B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775" b="1" dirty="0">
                <a:solidFill>
                  <a:srgbClr val="43B9B6"/>
                </a:solidFill>
                <a:latin typeface="+mn-ea"/>
                <a:ea typeface="+mn-ea"/>
                <a:sym typeface="宋体" panose="02010600030101010101" pitchFamily="2" charset="-122"/>
              </a:rPr>
              <a:t>外</a:t>
            </a:r>
            <a:endParaRPr lang="zh-CN" altLang="en-US" sz="2775" b="1" dirty="0">
              <a:solidFill>
                <a:srgbClr val="43B9B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775" b="1" dirty="0">
                <a:solidFill>
                  <a:srgbClr val="43B9B6"/>
                </a:solidFill>
                <a:latin typeface="+mn-ea"/>
                <a:ea typeface="+mn-ea"/>
                <a:sym typeface="宋体" panose="02010600030101010101" pitchFamily="2" charset="-122"/>
              </a:rPr>
              <a:t>也</a:t>
            </a:r>
            <a:endParaRPr lang="zh-CN" altLang="en-US" sz="2775" b="1" dirty="0">
              <a:solidFill>
                <a:srgbClr val="43B9B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775" b="1" dirty="0">
                <a:solidFill>
                  <a:srgbClr val="43B9B6"/>
                </a:solidFill>
                <a:latin typeface="+mn-ea"/>
                <a:ea typeface="+mn-ea"/>
                <a:sym typeface="宋体" panose="02010600030101010101" pitchFamily="2" charset="-122"/>
              </a:rPr>
              <a:t>可</a:t>
            </a:r>
            <a:endParaRPr lang="zh-CN" altLang="en-US" sz="2775" b="1" dirty="0">
              <a:solidFill>
                <a:srgbClr val="43B9B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775" b="1" dirty="0">
                <a:solidFill>
                  <a:srgbClr val="43B9B6"/>
                </a:solidFill>
                <a:latin typeface="+mn-ea"/>
                <a:ea typeface="+mn-ea"/>
                <a:sym typeface="宋体" panose="02010600030101010101" pitchFamily="2" charset="-122"/>
              </a:rPr>
              <a:t>访</a:t>
            </a:r>
            <a:endParaRPr lang="zh-CN" altLang="en-US" sz="2775" b="1" dirty="0">
              <a:solidFill>
                <a:srgbClr val="43B9B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775" b="1" dirty="0">
                <a:solidFill>
                  <a:srgbClr val="43B9B6"/>
                </a:solidFill>
                <a:latin typeface="+mn-ea"/>
                <a:ea typeface="+mn-ea"/>
                <a:sym typeface="宋体" panose="02010600030101010101" pitchFamily="2" charset="-122"/>
              </a:rPr>
              <a:t>问</a:t>
            </a:r>
            <a:endParaRPr lang="zh-CN" altLang="en-US" sz="2775" b="1" dirty="0">
              <a:solidFill>
                <a:srgbClr val="43B9B6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88424" y="483518"/>
            <a:ext cx="864096" cy="2880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直角三角形 16"/>
          <p:cNvSpPr/>
          <p:nvPr/>
        </p:nvSpPr>
        <p:spPr>
          <a:xfrm>
            <a:off x="97971" y="4383302"/>
            <a:ext cx="681014" cy="681014"/>
          </a:xfrm>
          <a:prstGeom prst="rtTriangl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1218565">
              <a:defRPr/>
            </a:pPr>
            <a:endParaRPr lang="zh-CN" altLang="en-US" sz="1350" dirty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5570" y="-10795"/>
            <a:ext cx="9832340" cy="52476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66030" y="833120"/>
            <a:ext cx="2221230" cy="53403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7287260" y="3517265"/>
            <a:ext cx="1696720" cy="50419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75688" y="0"/>
            <a:ext cx="7753455" cy="5524078"/>
          </a:xfrm>
          <a:prstGeom prst="rect">
            <a:avLst/>
          </a:prstGeom>
        </p:spPr>
      </p:pic>
      <p:sp>
        <p:nvSpPr>
          <p:cNvPr id="17" name="直角三角形 16"/>
          <p:cNvSpPr/>
          <p:nvPr/>
        </p:nvSpPr>
        <p:spPr>
          <a:xfrm>
            <a:off x="97971" y="4383302"/>
            <a:ext cx="681014" cy="681014"/>
          </a:xfrm>
          <a:prstGeom prst="rtTriangl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1218565">
              <a:defRPr/>
            </a:pPr>
            <a:endParaRPr lang="zh-CN" altLang="en-US" sz="1350" dirty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0072" y="1131590"/>
            <a:ext cx="1296144" cy="3600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02780" y="976132"/>
            <a:ext cx="3918991" cy="3499100"/>
            <a:chOff x="537040" y="1301509"/>
            <a:chExt cx="5225321" cy="4665466"/>
          </a:xfrm>
        </p:grpSpPr>
        <p:sp>
          <p:nvSpPr>
            <p:cNvPr id="4" name="Freeform 5"/>
            <p:cNvSpPr/>
            <p:nvPr/>
          </p:nvSpPr>
          <p:spPr bwMode="auto">
            <a:xfrm>
              <a:off x="537040" y="1301509"/>
              <a:ext cx="5225321" cy="4665466"/>
            </a:xfrm>
            <a:custGeom>
              <a:avLst/>
              <a:gdLst>
                <a:gd name="T0" fmla="*/ 2156 w 2759"/>
                <a:gd name="T1" fmla="*/ 133 h 2444"/>
                <a:gd name="T2" fmla="*/ 2434 w 2759"/>
                <a:gd name="T3" fmla="*/ 614 h 2444"/>
                <a:gd name="T4" fmla="*/ 2709 w 2759"/>
                <a:gd name="T5" fmla="*/ 1090 h 2444"/>
                <a:gd name="T6" fmla="*/ 2712 w 2759"/>
                <a:gd name="T7" fmla="*/ 1350 h 2444"/>
                <a:gd name="T8" fmla="*/ 2434 w 2759"/>
                <a:gd name="T9" fmla="*/ 1831 h 2444"/>
                <a:gd name="T10" fmla="*/ 2159 w 2759"/>
                <a:gd name="T11" fmla="*/ 2307 h 2444"/>
                <a:gd name="T12" fmla="*/ 1935 w 2759"/>
                <a:gd name="T13" fmla="*/ 2439 h 2444"/>
                <a:gd name="T14" fmla="*/ 1380 w 2759"/>
                <a:gd name="T15" fmla="*/ 2439 h 2444"/>
                <a:gd name="T16" fmla="*/ 829 w 2759"/>
                <a:gd name="T17" fmla="*/ 2439 h 2444"/>
                <a:gd name="T18" fmla="*/ 603 w 2759"/>
                <a:gd name="T19" fmla="*/ 2312 h 2444"/>
                <a:gd name="T20" fmla="*/ 326 w 2759"/>
                <a:gd name="T21" fmla="*/ 1831 h 2444"/>
                <a:gd name="T22" fmla="*/ 51 w 2759"/>
                <a:gd name="T23" fmla="*/ 1354 h 2444"/>
                <a:gd name="T24" fmla="*/ 48 w 2759"/>
                <a:gd name="T25" fmla="*/ 1095 h 2444"/>
                <a:gd name="T26" fmla="*/ 326 w 2759"/>
                <a:gd name="T27" fmla="*/ 614 h 2444"/>
                <a:gd name="T28" fmla="*/ 601 w 2759"/>
                <a:gd name="T29" fmla="*/ 137 h 2444"/>
                <a:gd name="T30" fmla="*/ 824 w 2759"/>
                <a:gd name="T31" fmla="*/ 5 h 2444"/>
                <a:gd name="T32" fmla="*/ 1380 w 2759"/>
                <a:gd name="T33" fmla="*/ 5 h 2444"/>
                <a:gd name="T34" fmla="*/ 1930 w 2759"/>
                <a:gd name="T35" fmla="*/ 5 h 2444"/>
                <a:gd name="T36" fmla="*/ 2156 w 2759"/>
                <a:gd name="T37" fmla="*/ 13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59" h="2444">
                  <a:moveTo>
                    <a:pt x="2156" y="133"/>
                  </a:moveTo>
                  <a:lnTo>
                    <a:pt x="2434" y="614"/>
                  </a:lnTo>
                  <a:cubicBezTo>
                    <a:pt x="2525" y="773"/>
                    <a:pt x="2617" y="932"/>
                    <a:pt x="2709" y="1090"/>
                  </a:cubicBezTo>
                  <a:cubicBezTo>
                    <a:pt x="2759" y="1168"/>
                    <a:pt x="2755" y="1271"/>
                    <a:pt x="2712" y="1350"/>
                  </a:cubicBezTo>
                  <a:lnTo>
                    <a:pt x="2434" y="1831"/>
                  </a:lnTo>
                  <a:cubicBezTo>
                    <a:pt x="2342" y="1990"/>
                    <a:pt x="2250" y="2149"/>
                    <a:pt x="2159" y="2307"/>
                  </a:cubicBezTo>
                  <a:cubicBezTo>
                    <a:pt x="2117" y="2390"/>
                    <a:pt x="2025" y="2438"/>
                    <a:pt x="1935" y="2439"/>
                  </a:cubicBezTo>
                  <a:lnTo>
                    <a:pt x="1380" y="2439"/>
                  </a:lnTo>
                  <a:cubicBezTo>
                    <a:pt x="1196" y="2439"/>
                    <a:pt x="1013" y="2439"/>
                    <a:pt x="829" y="2439"/>
                  </a:cubicBezTo>
                  <a:cubicBezTo>
                    <a:pt x="737" y="2444"/>
                    <a:pt x="650" y="2389"/>
                    <a:pt x="603" y="2312"/>
                  </a:cubicBezTo>
                  <a:lnTo>
                    <a:pt x="326" y="1831"/>
                  </a:lnTo>
                  <a:cubicBezTo>
                    <a:pt x="234" y="1672"/>
                    <a:pt x="142" y="1513"/>
                    <a:pt x="51" y="1354"/>
                  </a:cubicBezTo>
                  <a:cubicBezTo>
                    <a:pt x="0" y="1277"/>
                    <a:pt x="4" y="1173"/>
                    <a:pt x="48" y="1095"/>
                  </a:cubicBezTo>
                  <a:lnTo>
                    <a:pt x="326" y="614"/>
                  </a:lnTo>
                  <a:cubicBezTo>
                    <a:pt x="417" y="455"/>
                    <a:pt x="509" y="296"/>
                    <a:pt x="601" y="137"/>
                  </a:cubicBezTo>
                  <a:cubicBezTo>
                    <a:pt x="643" y="55"/>
                    <a:pt x="735" y="7"/>
                    <a:pt x="824" y="5"/>
                  </a:cubicBezTo>
                  <a:lnTo>
                    <a:pt x="1380" y="5"/>
                  </a:lnTo>
                  <a:cubicBezTo>
                    <a:pt x="1563" y="5"/>
                    <a:pt x="1747" y="5"/>
                    <a:pt x="1930" y="5"/>
                  </a:cubicBezTo>
                  <a:cubicBezTo>
                    <a:pt x="2022" y="0"/>
                    <a:pt x="2110" y="56"/>
                    <a:pt x="2156" y="133"/>
                  </a:cubicBezTo>
                  <a:close/>
                </a:path>
              </a:pathLst>
            </a:custGeom>
            <a:solidFill>
              <a:srgbClr val="049AAB">
                <a:alpha val="20000"/>
              </a:srgbClr>
            </a:solidFill>
            <a:ln w="12700">
              <a:solidFill>
                <a:srgbClr val="049AAB"/>
              </a:solidFill>
              <a:prstDash val="dash"/>
              <a:round/>
            </a:ln>
            <a:effectLst/>
          </p:spPr>
          <p:txBody>
            <a:bodyPr vert="horz" wrap="square" lIns="68553" tIns="34276" rIns="68553" bIns="34276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1687053" y="1891246"/>
              <a:ext cx="2987040" cy="67564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27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学术期刊指南</a:t>
              </a:r>
              <a:endParaRPr lang="zh-CN" altLang="en-US" sz="2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17309" y="2742288"/>
              <a:ext cx="3046780" cy="952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n"/>
              </a:pPr>
              <a:r>
                <a: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整合全文数据库中的期刊，为用户提供权威的收录与评价信息。</a:t>
              </a:r>
              <a:endParaRPr lang="zh-CN" altLang="en-US" sz="135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402704" y="3715979"/>
              <a:ext cx="3046780" cy="1229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n"/>
              </a:pPr>
              <a:r>
                <a: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帮助用户寻找合适的高质量期刊投稿，降低用户需要在不同数据库中获取信息的复杂度</a:t>
              </a:r>
              <a:endPara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41474" y="976132"/>
            <a:ext cx="3918991" cy="3499100"/>
            <a:chOff x="6455298" y="1301509"/>
            <a:chExt cx="5225321" cy="4665466"/>
          </a:xfrm>
        </p:grpSpPr>
        <p:sp>
          <p:nvSpPr>
            <p:cNvPr id="5" name="Freeform 5"/>
            <p:cNvSpPr/>
            <p:nvPr/>
          </p:nvSpPr>
          <p:spPr bwMode="auto">
            <a:xfrm>
              <a:off x="6455298" y="1301509"/>
              <a:ext cx="5225321" cy="4665466"/>
            </a:xfrm>
            <a:custGeom>
              <a:avLst/>
              <a:gdLst>
                <a:gd name="T0" fmla="*/ 2156 w 2759"/>
                <a:gd name="T1" fmla="*/ 133 h 2444"/>
                <a:gd name="T2" fmla="*/ 2434 w 2759"/>
                <a:gd name="T3" fmla="*/ 614 h 2444"/>
                <a:gd name="T4" fmla="*/ 2709 w 2759"/>
                <a:gd name="T5" fmla="*/ 1090 h 2444"/>
                <a:gd name="T6" fmla="*/ 2712 w 2759"/>
                <a:gd name="T7" fmla="*/ 1350 h 2444"/>
                <a:gd name="T8" fmla="*/ 2434 w 2759"/>
                <a:gd name="T9" fmla="*/ 1831 h 2444"/>
                <a:gd name="T10" fmla="*/ 2159 w 2759"/>
                <a:gd name="T11" fmla="*/ 2307 h 2444"/>
                <a:gd name="T12" fmla="*/ 1935 w 2759"/>
                <a:gd name="T13" fmla="*/ 2439 h 2444"/>
                <a:gd name="T14" fmla="*/ 1380 w 2759"/>
                <a:gd name="T15" fmla="*/ 2439 h 2444"/>
                <a:gd name="T16" fmla="*/ 829 w 2759"/>
                <a:gd name="T17" fmla="*/ 2439 h 2444"/>
                <a:gd name="T18" fmla="*/ 603 w 2759"/>
                <a:gd name="T19" fmla="*/ 2312 h 2444"/>
                <a:gd name="T20" fmla="*/ 326 w 2759"/>
                <a:gd name="T21" fmla="*/ 1831 h 2444"/>
                <a:gd name="T22" fmla="*/ 51 w 2759"/>
                <a:gd name="T23" fmla="*/ 1354 h 2444"/>
                <a:gd name="T24" fmla="*/ 48 w 2759"/>
                <a:gd name="T25" fmla="*/ 1095 h 2444"/>
                <a:gd name="T26" fmla="*/ 326 w 2759"/>
                <a:gd name="T27" fmla="*/ 614 h 2444"/>
                <a:gd name="T28" fmla="*/ 601 w 2759"/>
                <a:gd name="T29" fmla="*/ 137 h 2444"/>
                <a:gd name="T30" fmla="*/ 824 w 2759"/>
                <a:gd name="T31" fmla="*/ 5 h 2444"/>
                <a:gd name="T32" fmla="*/ 1380 w 2759"/>
                <a:gd name="T33" fmla="*/ 5 h 2444"/>
                <a:gd name="T34" fmla="*/ 1930 w 2759"/>
                <a:gd name="T35" fmla="*/ 5 h 2444"/>
                <a:gd name="T36" fmla="*/ 2156 w 2759"/>
                <a:gd name="T37" fmla="*/ 13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59" h="2444">
                  <a:moveTo>
                    <a:pt x="2156" y="133"/>
                  </a:moveTo>
                  <a:lnTo>
                    <a:pt x="2434" y="614"/>
                  </a:lnTo>
                  <a:cubicBezTo>
                    <a:pt x="2525" y="773"/>
                    <a:pt x="2617" y="932"/>
                    <a:pt x="2709" y="1090"/>
                  </a:cubicBezTo>
                  <a:cubicBezTo>
                    <a:pt x="2759" y="1168"/>
                    <a:pt x="2755" y="1271"/>
                    <a:pt x="2712" y="1350"/>
                  </a:cubicBezTo>
                  <a:lnTo>
                    <a:pt x="2434" y="1831"/>
                  </a:lnTo>
                  <a:cubicBezTo>
                    <a:pt x="2342" y="1990"/>
                    <a:pt x="2250" y="2149"/>
                    <a:pt x="2159" y="2307"/>
                  </a:cubicBezTo>
                  <a:cubicBezTo>
                    <a:pt x="2117" y="2390"/>
                    <a:pt x="2025" y="2438"/>
                    <a:pt x="1935" y="2439"/>
                  </a:cubicBezTo>
                  <a:lnTo>
                    <a:pt x="1380" y="2439"/>
                  </a:lnTo>
                  <a:cubicBezTo>
                    <a:pt x="1196" y="2439"/>
                    <a:pt x="1013" y="2439"/>
                    <a:pt x="829" y="2439"/>
                  </a:cubicBezTo>
                  <a:cubicBezTo>
                    <a:pt x="737" y="2444"/>
                    <a:pt x="650" y="2389"/>
                    <a:pt x="603" y="2312"/>
                  </a:cubicBezTo>
                  <a:lnTo>
                    <a:pt x="326" y="1831"/>
                  </a:lnTo>
                  <a:cubicBezTo>
                    <a:pt x="234" y="1672"/>
                    <a:pt x="142" y="1513"/>
                    <a:pt x="51" y="1354"/>
                  </a:cubicBezTo>
                  <a:cubicBezTo>
                    <a:pt x="0" y="1277"/>
                    <a:pt x="4" y="1173"/>
                    <a:pt x="48" y="1095"/>
                  </a:cubicBezTo>
                  <a:lnTo>
                    <a:pt x="326" y="614"/>
                  </a:lnTo>
                  <a:cubicBezTo>
                    <a:pt x="417" y="455"/>
                    <a:pt x="509" y="296"/>
                    <a:pt x="601" y="137"/>
                  </a:cubicBezTo>
                  <a:cubicBezTo>
                    <a:pt x="643" y="55"/>
                    <a:pt x="735" y="7"/>
                    <a:pt x="824" y="5"/>
                  </a:cubicBezTo>
                  <a:lnTo>
                    <a:pt x="1380" y="5"/>
                  </a:lnTo>
                  <a:cubicBezTo>
                    <a:pt x="1563" y="5"/>
                    <a:pt x="1747" y="5"/>
                    <a:pt x="1930" y="5"/>
                  </a:cubicBezTo>
                  <a:cubicBezTo>
                    <a:pt x="2022" y="0"/>
                    <a:pt x="2110" y="56"/>
                    <a:pt x="2156" y="133"/>
                  </a:cubicBezTo>
                  <a:close/>
                </a:path>
              </a:pathLst>
            </a:custGeom>
            <a:solidFill>
              <a:srgbClr val="049AAB">
                <a:alpha val="20000"/>
              </a:srgbClr>
            </a:solidFill>
            <a:ln w="12700">
              <a:solidFill>
                <a:srgbClr val="049AAB"/>
              </a:solidFill>
              <a:prstDash val="dash"/>
              <a:round/>
            </a:ln>
            <a:effectLst/>
          </p:spPr>
          <p:txBody>
            <a:bodyPr vert="horz" wrap="square" lIns="68553" tIns="34276" rIns="68553" bIns="34276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" name="矩形 7"/>
            <p:cNvSpPr/>
            <p:nvPr/>
          </p:nvSpPr>
          <p:spPr>
            <a:xfrm>
              <a:off x="8211369" y="1891246"/>
              <a:ext cx="2072640" cy="67564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27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学术搜索</a:t>
              </a:r>
              <a:endParaRPr lang="zh-CN" altLang="en-US" sz="2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794353" y="2742287"/>
              <a:ext cx="3046780" cy="1783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n"/>
              </a:pPr>
              <a:r>
                <a: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整合来源出版社、数据库及可开放获取的海量资源，建立引文索引，为用户检索文章、评价论文学术影响力、获取全文提供一体化服务。</a:t>
              </a:r>
              <a:endPara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37808" y="1642934"/>
            <a:ext cx="2508885" cy="2165699"/>
            <a:chOff x="4449564" y="2214286"/>
            <a:chExt cx="3345180" cy="2887598"/>
          </a:xfrm>
        </p:grpSpPr>
        <p:grpSp>
          <p:nvGrpSpPr>
            <p:cNvPr id="9" name="组合 8"/>
            <p:cNvGrpSpPr/>
            <p:nvPr/>
          </p:nvGrpSpPr>
          <p:grpSpPr>
            <a:xfrm>
              <a:off x="4449564" y="2214286"/>
              <a:ext cx="3234107" cy="2887598"/>
              <a:chOff x="1235090" y="1108075"/>
              <a:chExt cx="2000250" cy="1785938"/>
            </a:xfrm>
          </p:grpSpPr>
          <p:sp>
            <p:nvSpPr>
              <p:cNvPr id="10" name="Freeform 5"/>
              <p:cNvSpPr/>
              <p:nvPr/>
            </p:nvSpPr>
            <p:spPr bwMode="auto">
              <a:xfrm>
                <a:off x="1235090" y="1108075"/>
                <a:ext cx="2000250" cy="1785938"/>
              </a:xfrm>
              <a:custGeom>
                <a:avLst/>
                <a:gdLst>
                  <a:gd name="T0" fmla="*/ 2156 w 2759"/>
                  <a:gd name="T1" fmla="*/ 133 h 2444"/>
                  <a:gd name="T2" fmla="*/ 2434 w 2759"/>
                  <a:gd name="T3" fmla="*/ 614 h 2444"/>
                  <a:gd name="T4" fmla="*/ 2709 w 2759"/>
                  <a:gd name="T5" fmla="*/ 1090 h 2444"/>
                  <a:gd name="T6" fmla="*/ 2712 w 2759"/>
                  <a:gd name="T7" fmla="*/ 1350 h 2444"/>
                  <a:gd name="T8" fmla="*/ 2434 w 2759"/>
                  <a:gd name="T9" fmla="*/ 1831 h 2444"/>
                  <a:gd name="T10" fmla="*/ 2159 w 2759"/>
                  <a:gd name="T11" fmla="*/ 2307 h 2444"/>
                  <a:gd name="T12" fmla="*/ 1935 w 2759"/>
                  <a:gd name="T13" fmla="*/ 2439 h 2444"/>
                  <a:gd name="T14" fmla="*/ 1380 w 2759"/>
                  <a:gd name="T15" fmla="*/ 2439 h 2444"/>
                  <a:gd name="T16" fmla="*/ 829 w 2759"/>
                  <a:gd name="T17" fmla="*/ 2439 h 2444"/>
                  <a:gd name="T18" fmla="*/ 603 w 2759"/>
                  <a:gd name="T19" fmla="*/ 2312 h 2444"/>
                  <a:gd name="T20" fmla="*/ 326 w 2759"/>
                  <a:gd name="T21" fmla="*/ 1831 h 2444"/>
                  <a:gd name="T22" fmla="*/ 51 w 2759"/>
                  <a:gd name="T23" fmla="*/ 1354 h 2444"/>
                  <a:gd name="T24" fmla="*/ 48 w 2759"/>
                  <a:gd name="T25" fmla="*/ 1095 h 2444"/>
                  <a:gd name="T26" fmla="*/ 326 w 2759"/>
                  <a:gd name="T27" fmla="*/ 614 h 2444"/>
                  <a:gd name="T28" fmla="*/ 601 w 2759"/>
                  <a:gd name="T29" fmla="*/ 137 h 2444"/>
                  <a:gd name="T30" fmla="*/ 824 w 2759"/>
                  <a:gd name="T31" fmla="*/ 5 h 2444"/>
                  <a:gd name="T32" fmla="*/ 1380 w 2759"/>
                  <a:gd name="T33" fmla="*/ 5 h 2444"/>
                  <a:gd name="T34" fmla="*/ 1930 w 2759"/>
                  <a:gd name="T35" fmla="*/ 5 h 2444"/>
                  <a:gd name="T36" fmla="*/ 2156 w 2759"/>
                  <a:gd name="T37" fmla="*/ 133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59" h="2444">
                    <a:moveTo>
                      <a:pt x="2156" y="133"/>
                    </a:moveTo>
                    <a:lnTo>
                      <a:pt x="2434" y="614"/>
                    </a:lnTo>
                    <a:cubicBezTo>
                      <a:pt x="2525" y="773"/>
                      <a:pt x="2617" y="932"/>
                      <a:pt x="2709" y="1090"/>
                    </a:cubicBezTo>
                    <a:cubicBezTo>
                      <a:pt x="2759" y="1168"/>
                      <a:pt x="2755" y="1271"/>
                      <a:pt x="2712" y="1350"/>
                    </a:cubicBezTo>
                    <a:lnTo>
                      <a:pt x="2434" y="1831"/>
                    </a:lnTo>
                    <a:cubicBezTo>
                      <a:pt x="2342" y="1990"/>
                      <a:pt x="2250" y="2149"/>
                      <a:pt x="2159" y="2307"/>
                    </a:cubicBezTo>
                    <a:cubicBezTo>
                      <a:pt x="2117" y="2390"/>
                      <a:pt x="2025" y="2438"/>
                      <a:pt x="1935" y="2439"/>
                    </a:cubicBezTo>
                    <a:lnTo>
                      <a:pt x="1380" y="2439"/>
                    </a:lnTo>
                    <a:cubicBezTo>
                      <a:pt x="1196" y="2439"/>
                      <a:pt x="1013" y="2439"/>
                      <a:pt x="829" y="2439"/>
                    </a:cubicBezTo>
                    <a:cubicBezTo>
                      <a:pt x="737" y="2444"/>
                      <a:pt x="650" y="2389"/>
                      <a:pt x="603" y="2312"/>
                    </a:cubicBezTo>
                    <a:lnTo>
                      <a:pt x="326" y="1831"/>
                    </a:lnTo>
                    <a:cubicBezTo>
                      <a:pt x="234" y="1672"/>
                      <a:pt x="142" y="1513"/>
                      <a:pt x="51" y="1354"/>
                    </a:cubicBezTo>
                    <a:cubicBezTo>
                      <a:pt x="0" y="1277"/>
                      <a:pt x="4" y="1173"/>
                      <a:pt x="48" y="1095"/>
                    </a:cubicBezTo>
                    <a:lnTo>
                      <a:pt x="326" y="614"/>
                    </a:lnTo>
                    <a:cubicBezTo>
                      <a:pt x="417" y="455"/>
                      <a:pt x="509" y="296"/>
                      <a:pt x="601" y="137"/>
                    </a:cubicBezTo>
                    <a:cubicBezTo>
                      <a:pt x="643" y="55"/>
                      <a:pt x="735" y="7"/>
                      <a:pt x="824" y="5"/>
                    </a:cubicBezTo>
                    <a:lnTo>
                      <a:pt x="1380" y="5"/>
                    </a:lnTo>
                    <a:cubicBezTo>
                      <a:pt x="1563" y="5"/>
                      <a:pt x="1747" y="5"/>
                      <a:pt x="1930" y="5"/>
                    </a:cubicBezTo>
                    <a:cubicBezTo>
                      <a:pt x="2022" y="0"/>
                      <a:pt x="2110" y="56"/>
                      <a:pt x="2156" y="133"/>
                    </a:cubicBezTo>
                    <a:close/>
                  </a:path>
                </a:pathLst>
              </a:custGeom>
              <a:solidFill>
                <a:srgbClr val="01304C"/>
              </a:solidFill>
              <a:ln w="38100">
                <a:solidFill>
                  <a:srgbClr val="9BD744"/>
                </a:solidFill>
                <a:rou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53" tIns="34276" rIns="68553" bIns="34276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1283509" y="1154113"/>
                <a:ext cx="1903413" cy="1693863"/>
              </a:xfrm>
              <a:custGeom>
                <a:avLst/>
                <a:gdLst>
                  <a:gd name="T0" fmla="*/ 2060 w 2654"/>
                  <a:gd name="T1" fmla="*/ 107 h 2342"/>
                  <a:gd name="T2" fmla="*/ 1880 w 2654"/>
                  <a:gd name="T3" fmla="*/ 4 h 2342"/>
                  <a:gd name="T4" fmla="*/ 1878 w 2654"/>
                  <a:gd name="T5" fmla="*/ 4 h 2342"/>
                  <a:gd name="T6" fmla="*/ 1877 w 2654"/>
                  <a:gd name="T7" fmla="*/ 4 h 2342"/>
                  <a:gd name="T8" fmla="*/ 1327 w 2654"/>
                  <a:gd name="T9" fmla="*/ 4 h 2342"/>
                  <a:gd name="T10" fmla="*/ 772 w 2654"/>
                  <a:gd name="T11" fmla="*/ 4 h 2342"/>
                  <a:gd name="T12" fmla="*/ 592 w 2654"/>
                  <a:gd name="T13" fmla="*/ 109 h 2342"/>
                  <a:gd name="T14" fmla="*/ 592 w 2654"/>
                  <a:gd name="T15" fmla="*/ 110 h 2342"/>
                  <a:gd name="T16" fmla="*/ 591 w 2654"/>
                  <a:gd name="T17" fmla="*/ 111 h 2342"/>
                  <a:gd name="T18" fmla="*/ 316 w 2654"/>
                  <a:gd name="T19" fmla="*/ 588 h 2342"/>
                  <a:gd name="T20" fmla="*/ 39 w 2654"/>
                  <a:gd name="T21" fmla="*/ 1068 h 2342"/>
                  <a:gd name="T22" fmla="*/ 39 w 2654"/>
                  <a:gd name="T23" fmla="*/ 1276 h 2342"/>
                  <a:gd name="T24" fmla="*/ 40 w 2654"/>
                  <a:gd name="T25" fmla="*/ 1277 h 2342"/>
                  <a:gd name="T26" fmla="*/ 41 w 2654"/>
                  <a:gd name="T27" fmla="*/ 1278 h 2342"/>
                  <a:gd name="T28" fmla="*/ 316 w 2654"/>
                  <a:gd name="T29" fmla="*/ 1755 h 2342"/>
                  <a:gd name="T30" fmla="*/ 593 w 2654"/>
                  <a:gd name="T31" fmla="*/ 2235 h 2342"/>
                  <a:gd name="T32" fmla="*/ 774 w 2654"/>
                  <a:gd name="T33" fmla="*/ 2339 h 2342"/>
                  <a:gd name="T34" fmla="*/ 775 w 2654"/>
                  <a:gd name="T35" fmla="*/ 2338 h 2342"/>
                  <a:gd name="T36" fmla="*/ 776 w 2654"/>
                  <a:gd name="T37" fmla="*/ 2338 h 2342"/>
                  <a:gd name="T38" fmla="*/ 1327 w 2654"/>
                  <a:gd name="T39" fmla="*/ 2338 h 2342"/>
                  <a:gd name="T40" fmla="*/ 1881 w 2654"/>
                  <a:gd name="T41" fmla="*/ 2338 h 2342"/>
                  <a:gd name="T42" fmla="*/ 2061 w 2654"/>
                  <a:gd name="T43" fmla="*/ 2234 h 2342"/>
                  <a:gd name="T44" fmla="*/ 2062 w 2654"/>
                  <a:gd name="T45" fmla="*/ 2233 h 2342"/>
                  <a:gd name="T46" fmla="*/ 2062 w 2654"/>
                  <a:gd name="T47" fmla="*/ 2231 h 2342"/>
                  <a:gd name="T48" fmla="*/ 2337 w 2654"/>
                  <a:gd name="T49" fmla="*/ 1755 h 2342"/>
                  <a:gd name="T50" fmla="*/ 2615 w 2654"/>
                  <a:gd name="T51" fmla="*/ 1274 h 2342"/>
                  <a:gd name="T52" fmla="*/ 2614 w 2654"/>
                  <a:gd name="T53" fmla="*/ 1067 h 2342"/>
                  <a:gd name="T54" fmla="*/ 2613 w 2654"/>
                  <a:gd name="T55" fmla="*/ 1066 h 2342"/>
                  <a:gd name="T56" fmla="*/ 2613 w 2654"/>
                  <a:gd name="T57" fmla="*/ 1064 h 2342"/>
                  <a:gd name="T58" fmla="*/ 2337 w 2654"/>
                  <a:gd name="T59" fmla="*/ 588 h 2342"/>
                  <a:gd name="T60" fmla="*/ 2060 w 2654"/>
                  <a:gd name="T61" fmla="*/ 107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54" h="2342">
                    <a:moveTo>
                      <a:pt x="2060" y="107"/>
                    </a:moveTo>
                    <a:cubicBezTo>
                      <a:pt x="2023" y="46"/>
                      <a:pt x="1953" y="0"/>
                      <a:pt x="1880" y="4"/>
                    </a:cubicBezTo>
                    <a:lnTo>
                      <a:pt x="1878" y="4"/>
                    </a:lnTo>
                    <a:lnTo>
                      <a:pt x="1877" y="4"/>
                    </a:lnTo>
                    <a:cubicBezTo>
                      <a:pt x="1694" y="4"/>
                      <a:pt x="1510" y="4"/>
                      <a:pt x="1327" y="4"/>
                    </a:cubicBezTo>
                    <a:lnTo>
                      <a:pt x="772" y="4"/>
                    </a:lnTo>
                    <a:cubicBezTo>
                      <a:pt x="700" y="5"/>
                      <a:pt x="626" y="44"/>
                      <a:pt x="592" y="109"/>
                    </a:cubicBezTo>
                    <a:lnTo>
                      <a:pt x="592" y="110"/>
                    </a:lnTo>
                    <a:lnTo>
                      <a:pt x="591" y="111"/>
                    </a:lnTo>
                    <a:cubicBezTo>
                      <a:pt x="499" y="270"/>
                      <a:pt x="408" y="429"/>
                      <a:pt x="316" y="588"/>
                    </a:cubicBezTo>
                    <a:lnTo>
                      <a:pt x="39" y="1068"/>
                    </a:lnTo>
                    <a:cubicBezTo>
                      <a:pt x="4" y="1131"/>
                      <a:pt x="0" y="1215"/>
                      <a:pt x="39" y="1276"/>
                    </a:cubicBezTo>
                    <a:lnTo>
                      <a:pt x="40" y="1277"/>
                    </a:lnTo>
                    <a:lnTo>
                      <a:pt x="41" y="1278"/>
                    </a:lnTo>
                    <a:cubicBezTo>
                      <a:pt x="133" y="1437"/>
                      <a:pt x="224" y="1596"/>
                      <a:pt x="316" y="1755"/>
                    </a:cubicBezTo>
                    <a:lnTo>
                      <a:pt x="593" y="2235"/>
                    </a:lnTo>
                    <a:cubicBezTo>
                      <a:pt x="630" y="2297"/>
                      <a:pt x="701" y="2342"/>
                      <a:pt x="774" y="2339"/>
                    </a:cubicBezTo>
                    <a:lnTo>
                      <a:pt x="775" y="2338"/>
                    </a:lnTo>
                    <a:lnTo>
                      <a:pt x="776" y="2338"/>
                    </a:lnTo>
                    <a:cubicBezTo>
                      <a:pt x="960" y="2338"/>
                      <a:pt x="1143" y="2338"/>
                      <a:pt x="1327" y="2338"/>
                    </a:cubicBezTo>
                    <a:lnTo>
                      <a:pt x="1881" y="2338"/>
                    </a:lnTo>
                    <a:cubicBezTo>
                      <a:pt x="1953" y="2337"/>
                      <a:pt x="2028" y="2299"/>
                      <a:pt x="2061" y="2234"/>
                    </a:cubicBezTo>
                    <a:lnTo>
                      <a:pt x="2062" y="2233"/>
                    </a:lnTo>
                    <a:lnTo>
                      <a:pt x="2062" y="2231"/>
                    </a:lnTo>
                    <a:cubicBezTo>
                      <a:pt x="2154" y="2073"/>
                      <a:pt x="2246" y="1914"/>
                      <a:pt x="2337" y="1755"/>
                    </a:cubicBezTo>
                    <a:lnTo>
                      <a:pt x="2615" y="1274"/>
                    </a:lnTo>
                    <a:cubicBezTo>
                      <a:pt x="2650" y="1212"/>
                      <a:pt x="2654" y="1128"/>
                      <a:pt x="2614" y="1067"/>
                    </a:cubicBezTo>
                    <a:lnTo>
                      <a:pt x="2613" y="1066"/>
                    </a:lnTo>
                    <a:lnTo>
                      <a:pt x="2613" y="1064"/>
                    </a:lnTo>
                    <a:cubicBezTo>
                      <a:pt x="2521" y="906"/>
                      <a:pt x="2429" y="747"/>
                      <a:pt x="2337" y="588"/>
                    </a:cubicBezTo>
                    <a:lnTo>
                      <a:pt x="2060" y="107"/>
                    </a:lnTo>
                    <a:close/>
                  </a:path>
                </a:pathLst>
              </a:custGeom>
              <a:solidFill>
                <a:srgbClr val="01304C"/>
              </a:solidFill>
              <a:ln w="12700" cap="flat">
                <a:solidFill>
                  <a:srgbClr val="049AAB"/>
                </a:solidFill>
                <a:prstDash val="solid"/>
                <a:miter lim="800000"/>
              </a:ln>
            </p:spPr>
            <p:txBody>
              <a:bodyPr vert="horz" wrap="square" lIns="68553" tIns="34276" rIns="68553" bIns="34276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449564" y="3034706"/>
              <a:ext cx="3345180" cy="1229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SpiScholar</a:t>
              </a:r>
              <a:endPara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学术资源在线</a:t>
              </a:r>
              <a:endPara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0550" y="139929"/>
            <a:ext cx="4203218" cy="506730"/>
            <a:chOff x="6080760" y="1044564"/>
            <a:chExt cx="5604291" cy="675640"/>
          </a:xfrm>
        </p:grpSpPr>
        <p:sp>
          <p:nvSpPr>
            <p:cNvPr id="22" name="文本框 21"/>
            <p:cNvSpPr txBox="1"/>
            <p:nvPr/>
          </p:nvSpPr>
          <p:spPr>
            <a:xfrm>
              <a:off x="6080760" y="1044564"/>
              <a:ext cx="2233611" cy="67564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049AAB"/>
                  </a:solidFill>
                  <a:latin typeface="Microsoft Yi Baiti" panose="03000500000000000000" pitchFamily="66" charset="0"/>
                  <a:ea typeface="Microsoft Yi Baiti" panose="03000500000000000000" pitchFamily="66" charset="0"/>
                </a:rPr>
                <a:t>SpiScholar</a:t>
              </a:r>
              <a:endParaRPr lang="en-US" sz="2700" b="1" dirty="0">
                <a:solidFill>
                  <a:srgbClr val="049AAB"/>
                </a:solidFill>
                <a:latin typeface="Microsoft Yi Baiti" panose="03000500000000000000" pitchFamily="66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847837" y="1105445"/>
              <a:ext cx="3837214" cy="552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学术资源在线简介</a:t>
              </a:r>
              <a:endPara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0" name=" 190"/>
          <p:cNvSpPr/>
          <p:nvPr/>
        </p:nvSpPr>
        <p:spPr>
          <a:xfrm>
            <a:off x="217805" y="214630"/>
            <a:ext cx="432435" cy="4318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7544" y="1"/>
            <a:ext cx="8208912" cy="5154133"/>
          </a:xfrm>
          <a:prstGeom prst="rect">
            <a:avLst/>
          </a:prstGeom>
        </p:spPr>
      </p:pic>
      <p:sp>
        <p:nvSpPr>
          <p:cNvPr id="17" name="直角三角形 16"/>
          <p:cNvSpPr/>
          <p:nvPr/>
        </p:nvSpPr>
        <p:spPr>
          <a:xfrm>
            <a:off x="97971" y="4383302"/>
            <a:ext cx="681014" cy="681014"/>
          </a:xfrm>
          <a:prstGeom prst="rtTriangl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1218565">
              <a:defRPr/>
            </a:pPr>
            <a:endParaRPr lang="zh-CN" altLang="en-US" sz="1350" dirty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84368" y="1131590"/>
            <a:ext cx="648072" cy="2880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78985" y="0"/>
            <a:ext cx="7800903" cy="5143500"/>
          </a:xfrm>
          <a:prstGeom prst="rect">
            <a:avLst/>
          </a:prstGeom>
        </p:spPr>
      </p:pic>
      <p:sp>
        <p:nvSpPr>
          <p:cNvPr id="17" name="直角三角形 16"/>
          <p:cNvSpPr/>
          <p:nvPr/>
        </p:nvSpPr>
        <p:spPr>
          <a:xfrm>
            <a:off x="97971" y="4383302"/>
            <a:ext cx="681014" cy="681014"/>
          </a:xfrm>
          <a:prstGeom prst="rtTriangl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1218565">
              <a:defRPr/>
            </a:pPr>
            <a:endParaRPr lang="zh-CN" altLang="en-US" sz="1350" dirty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436095" y="620485"/>
            <a:ext cx="2913248" cy="554914"/>
          </a:xfrm>
          <a:prstGeom prst="roundRect">
            <a:avLst/>
          </a:prstGeom>
          <a:solidFill>
            <a:srgbClr val="43B9B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>
              <a:defRPr/>
            </a:pPr>
            <a:r>
              <a:rPr lang="zh-CN" altLang="en-US" sz="24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校园</a:t>
            </a:r>
            <a:r>
              <a:rPr lang="en-US" altLang="zh-CN" sz="24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IP</a:t>
            </a:r>
            <a:r>
              <a:rPr lang="zh-CN" altLang="en-US" sz="24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内注册账号</a:t>
            </a:r>
            <a:endParaRPr lang="zh-CN" altLang="en-US" sz="2400" b="1" noProof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52119" y="16565"/>
            <a:ext cx="720081" cy="2509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矩形 5"/>
          <p:cNvSpPr/>
          <p:nvPr/>
        </p:nvSpPr>
        <p:spPr>
          <a:xfrm>
            <a:off x="1436305" y="2638821"/>
            <a:ext cx="593328" cy="2880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下箭头 3"/>
          <p:cNvSpPr/>
          <p:nvPr/>
        </p:nvSpPr>
        <p:spPr>
          <a:xfrm>
            <a:off x="6459828" y="1190953"/>
            <a:ext cx="819151" cy="810683"/>
          </a:xfrm>
          <a:prstGeom prst="downArrow">
            <a:avLst/>
          </a:prstGeom>
          <a:solidFill>
            <a:srgbClr val="43B9B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endParaRPr lang="zh-CN" altLang="en-US" sz="37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9" name="圆角矩形 2"/>
          <p:cNvSpPr/>
          <p:nvPr/>
        </p:nvSpPr>
        <p:spPr>
          <a:xfrm>
            <a:off x="5494117" y="2004881"/>
            <a:ext cx="2844340" cy="662119"/>
          </a:xfrm>
          <a:prstGeom prst="roundRect">
            <a:avLst/>
          </a:prstGeom>
          <a:solidFill>
            <a:srgbClr val="43B9B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申请校外访问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0" name="圆角矩形 6"/>
          <p:cNvSpPr/>
          <p:nvPr/>
        </p:nvSpPr>
        <p:spPr>
          <a:xfrm>
            <a:off x="5664023" y="3494314"/>
            <a:ext cx="2554691" cy="960086"/>
          </a:xfrm>
          <a:prstGeom prst="roundRect">
            <a:avLst/>
          </a:prstGeom>
          <a:solidFill>
            <a:srgbClr val="43B9B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随时随地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algn="ctr"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免费使用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1" name="下箭头 5"/>
          <p:cNvSpPr/>
          <p:nvPr/>
        </p:nvSpPr>
        <p:spPr>
          <a:xfrm>
            <a:off x="6503370" y="2681495"/>
            <a:ext cx="819151" cy="810683"/>
          </a:xfrm>
          <a:prstGeom prst="downArrow">
            <a:avLst/>
          </a:prstGeom>
          <a:solidFill>
            <a:srgbClr val="43B9B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endParaRPr lang="zh-CN" altLang="en-US" sz="37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245" y="1468120"/>
            <a:ext cx="2682875" cy="25768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49350" y="417195"/>
            <a:ext cx="6845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accent1"/>
                </a:solidFill>
                <a:latin typeface="华文行楷" panose="02010800040101010101" charset="-122"/>
                <a:ea typeface="华文行楷" panose="02010800040101010101" charset="-122"/>
              </a:rPr>
              <a:t>与时同纬         精研有度</a:t>
            </a:r>
            <a:endParaRPr lang="zh-CN" altLang="en-US" sz="4400">
              <a:solidFill>
                <a:schemeClr val="accent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6690" y="4166235"/>
            <a:ext cx="20447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纬度学术公众号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880" y="1468120"/>
            <a:ext cx="2667635" cy="25850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89195" y="4166235"/>
            <a:ext cx="20447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www.spischolar.com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</p:spPr>
      </p:pic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05920" y="2777342"/>
            <a:ext cx="4572000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zh-CN" altLang="en-US" sz="40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谢谢观看</a:t>
            </a:r>
            <a:endParaRPr lang="zh-CN" altLang="en-US" sz="4000" b="1" cap="all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611560" y="1260217"/>
            <a:ext cx="24837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6600" cap="all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2018</a:t>
            </a:r>
            <a:endParaRPr lang="zh-CN" altLang="en-US" sz="6600" cap="all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1" r="5843" b="16538"/>
          <a:stretch>
            <a:fillRect/>
          </a:stretch>
        </p:blipFill>
        <p:spPr>
          <a:xfrm>
            <a:off x="786765" y="321945"/>
            <a:ext cx="7912894" cy="4886325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955976" y="2894012"/>
            <a:ext cx="3661426" cy="947491"/>
          </a:xfrm>
          <a:prstGeom prst="wedgeRoundRectCallout">
            <a:avLst>
              <a:gd name="adj1" fmla="val -6183"/>
              <a:gd name="adj2" fmla="val 72098"/>
              <a:gd name="adj3" fmla="val 16667"/>
            </a:avLst>
          </a:prstGeom>
          <a:solidFill>
            <a:schemeClr val="accent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整合各学科的核心期刊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全面的收录信息、评价信息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5479651" y="2880677"/>
            <a:ext cx="2997917" cy="960370"/>
          </a:xfrm>
          <a:prstGeom prst="wedgeRoundRectCallout">
            <a:avLst>
              <a:gd name="adj1" fmla="val 5600"/>
              <a:gd name="adj2" fmla="val 78686"/>
              <a:gd name="adj3" fmla="val 16667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丰富的中外文学术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、综述、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矩形 17"/>
          <p:cNvSpPr/>
          <p:nvPr/>
        </p:nvSpPr>
        <p:spPr>
          <a:xfrm>
            <a:off x="731573" y="0"/>
            <a:ext cx="972908" cy="2008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01088" y="1264425"/>
            <a:ext cx="1037645" cy="10000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p>
            <a:pPr algn="ctr"/>
            <a:endParaRPr lang="zh-CN" altLang="en-US"/>
          </a:p>
        </p:txBody>
      </p:sp>
      <p:sp>
        <p:nvSpPr>
          <p:cNvPr id="20" name="TextBox 148"/>
          <p:cNvSpPr txBox="1"/>
          <p:nvPr/>
        </p:nvSpPr>
        <p:spPr>
          <a:xfrm>
            <a:off x="664369" y="1129421"/>
            <a:ext cx="1108326" cy="433705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Part 01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2110105" y="725171"/>
            <a:ext cx="6540500" cy="3496945"/>
            <a:chOff x="8439286" y="1792143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39286" y="1792143"/>
              <a:ext cx="2914647" cy="161467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>
                <a:lnSpc>
                  <a:spcPct val="120000"/>
                </a:lnSpc>
              </a:pPr>
              <a:endParaRPr lang="en-GB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518072" y="1838658"/>
              <a:ext cx="1490499" cy="280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学术期刊指南 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8" cy="99660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学术期刊指南旨在帮助用户客观、综合的评价期刊；快速、准确的选择投稿期刊。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收集国内外主流全文数据库收录及出版商出版的9万余本学术期刊，根据学术期刊提供的学科门类及SCI-E、SSCI、ESI、SCOPUS、CSCD、CSSCI、北大核心等主流期刊收录体系重新组织期刊，并结合JCR、中科院分区表、Eigenfactor等主流期刊评价体系综合衡量期刊学术水平。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7" grpId="0" bldLvl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650240" y="247650"/>
            <a:ext cx="544703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如何浏览不同学科体系期刊？</a:t>
            </a:r>
            <a:endParaRPr lang="zh-CN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 190"/>
          <p:cNvSpPr/>
          <p:nvPr/>
        </p:nvSpPr>
        <p:spPr>
          <a:xfrm>
            <a:off x="217805" y="214630"/>
            <a:ext cx="432435" cy="4318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92075" y="880745"/>
            <a:ext cx="6005195" cy="374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/>
          <p:nvPr/>
        </p:nvGrpSpPr>
        <p:grpSpPr>
          <a:xfrm>
            <a:off x="6201410" y="1955165"/>
            <a:ext cx="432435" cy="518795"/>
            <a:chOff x="9730" y="2012"/>
            <a:chExt cx="681" cy="817"/>
          </a:xfrm>
        </p:grpSpPr>
        <p:sp>
          <p:nvSpPr>
            <p:cNvPr id="2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1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730" y="2249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29"/>
          <p:cNvSpPr txBox="1"/>
          <p:nvPr/>
        </p:nvSpPr>
        <p:spPr>
          <a:xfrm>
            <a:off x="6705814" y="2087731"/>
            <a:ext cx="2555787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ts val="1300"/>
              </a:lnSpc>
            </a:pPr>
            <a:r>
              <a:rPr lang="en-US" sz="1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由导航进入学术期刊指南首页</a:t>
            </a:r>
            <a:endParaRPr lang="en-US" sz="14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95885" y="943610"/>
            <a:ext cx="5917565" cy="32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9"/>
          <p:cNvSpPr txBox="1"/>
          <p:nvPr/>
        </p:nvSpPr>
        <p:spPr>
          <a:xfrm>
            <a:off x="6714069" y="1427966"/>
            <a:ext cx="2555787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ts val="13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选择学科门类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78550" y="1277620"/>
            <a:ext cx="432435" cy="518795"/>
            <a:chOff x="9730" y="2012"/>
            <a:chExt cx="681" cy="817"/>
          </a:xfrm>
        </p:grpSpPr>
        <p:sp>
          <p:nvSpPr>
            <p:cNvPr id="190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1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730" y="2249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49340" y="2007870"/>
            <a:ext cx="432435" cy="431800"/>
            <a:chOff x="9484" y="2962"/>
            <a:chExt cx="681" cy="680"/>
          </a:xfrm>
        </p:grpSpPr>
        <p:sp>
          <p:nvSpPr>
            <p:cNvPr id="6" name=" 190"/>
            <p:cNvSpPr/>
            <p:nvPr/>
          </p:nvSpPr>
          <p:spPr>
            <a:xfrm>
              <a:off x="9484" y="296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577" y="3012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2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79185" y="3279140"/>
            <a:ext cx="432435" cy="431800"/>
            <a:chOff x="9730" y="2012"/>
            <a:chExt cx="681" cy="680"/>
          </a:xfrm>
        </p:grpSpPr>
        <p:sp>
          <p:nvSpPr>
            <p:cNvPr id="9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4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79185" y="2674620"/>
            <a:ext cx="432435" cy="431800"/>
            <a:chOff x="9730" y="2012"/>
            <a:chExt cx="681" cy="680"/>
          </a:xfrm>
        </p:grpSpPr>
        <p:sp>
          <p:nvSpPr>
            <p:cNvPr id="14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3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29"/>
          <p:cNvSpPr txBox="1"/>
          <p:nvPr/>
        </p:nvSpPr>
        <p:spPr>
          <a:xfrm>
            <a:off x="6714069" y="2140436"/>
            <a:ext cx="2555787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ts val="13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选择收录、评价体系和版本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6714069" y="2807186"/>
            <a:ext cx="2555787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ts val="13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输入学科名快速定位相应学科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6714069" y="3411706"/>
            <a:ext cx="2555787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ts val="13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选择学科和分区查看期刊列表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 190"/>
          <p:cNvSpPr/>
          <p:nvPr/>
        </p:nvSpPr>
        <p:spPr>
          <a:xfrm>
            <a:off x="217805" y="214630"/>
            <a:ext cx="432435" cy="4318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0240" y="247650"/>
            <a:ext cx="544703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期刊首页解读</a:t>
            </a:r>
            <a:endParaRPr lang="zh-CN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9"/>
          <p:cNvSpPr txBox="1"/>
          <p:nvPr/>
        </p:nvSpPr>
        <p:spPr>
          <a:xfrm>
            <a:off x="6713855" y="1278890"/>
            <a:ext cx="240792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fontAlgn="auto">
              <a:lnSpc>
                <a:spcPts val="168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当前浏览期刊的体系、版本、学科、分区，可重新筛选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78550" y="1277620"/>
            <a:ext cx="432435" cy="431800"/>
            <a:chOff x="9730" y="2012"/>
            <a:chExt cx="681" cy="680"/>
          </a:xfrm>
        </p:grpSpPr>
        <p:sp>
          <p:nvSpPr>
            <p:cNvPr id="190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1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49340" y="2007870"/>
            <a:ext cx="432435" cy="431800"/>
            <a:chOff x="9484" y="2962"/>
            <a:chExt cx="681" cy="680"/>
          </a:xfrm>
        </p:grpSpPr>
        <p:sp>
          <p:nvSpPr>
            <p:cNvPr id="6" name=" 190"/>
            <p:cNvSpPr/>
            <p:nvPr/>
          </p:nvSpPr>
          <p:spPr>
            <a:xfrm>
              <a:off x="9484" y="296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577" y="3012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2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79185" y="3279140"/>
            <a:ext cx="432435" cy="431800"/>
            <a:chOff x="9730" y="2012"/>
            <a:chExt cx="681" cy="680"/>
          </a:xfrm>
        </p:grpSpPr>
        <p:sp>
          <p:nvSpPr>
            <p:cNvPr id="9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4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79185" y="2674620"/>
            <a:ext cx="432435" cy="431800"/>
            <a:chOff x="9730" y="2012"/>
            <a:chExt cx="681" cy="680"/>
          </a:xfrm>
        </p:grpSpPr>
        <p:sp>
          <p:nvSpPr>
            <p:cNvPr id="14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3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29"/>
          <p:cNvSpPr txBox="1"/>
          <p:nvPr/>
        </p:nvSpPr>
        <p:spPr>
          <a:xfrm>
            <a:off x="6713855" y="2039620"/>
            <a:ext cx="239585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ct val="10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刊名、是否OA刊、是否为馆藏期刊、ISSN、影响因子、期刊官网等信息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6714069" y="2807186"/>
            <a:ext cx="2555787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/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查看当前期刊列表中的 “OA期刊”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6725285" y="3342005"/>
            <a:ext cx="238506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/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默认按影响力排序，也可按照“刊名”、“创刊年”排序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 190"/>
          <p:cNvSpPr/>
          <p:nvPr/>
        </p:nvSpPr>
        <p:spPr>
          <a:xfrm>
            <a:off x="217805" y="214630"/>
            <a:ext cx="432435" cy="4318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0240" y="247650"/>
            <a:ext cx="544703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期刊列表页解读</a:t>
            </a:r>
            <a:endParaRPr lang="zh-CN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45085" y="987425"/>
            <a:ext cx="605218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20"/>
          <p:cNvGrpSpPr/>
          <p:nvPr/>
        </p:nvGrpSpPr>
        <p:grpSpPr>
          <a:xfrm>
            <a:off x="6179185" y="3931920"/>
            <a:ext cx="432435" cy="431800"/>
            <a:chOff x="9730" y="2012"/>
            <a:chExt cx="681" cy="680"/>
          </a:xfrm>
        </p:grpSpPr>
        <p:sp>
          <p:nvSpPr>
            <p:cNvPr id="22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5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9"/>
          <p:cNvSpPr txBox="1"/>
          <p:nvPr/>
        </p:nvSpPr>
        <p:spPr>
          <a:xfrm>
            <a:off x="6713855" y="3994785"/>
            <a:ext cx="235077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/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输入影响因子值，限定输入值范围内的期刊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9"/>
          <p:cNvSpPr txBox="1"/>
          <p:nvPr/>
        </p:nvSpPr>
        <p:spPr>
          <a:xfrm>
            <a:off x="6714069" y="1665456"/>
            <a:ext cx="2555787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ts val="13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在首页输入刊名/ISSN/学科名搜索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26480" y="1532890"/>
            <a:ext cx="432435" cy="431800"/>
            <a:chOff x="9730" y="2012"/>
            <a:chExt cx="681" cy="680"/>
          </a:xfrm>
        </p:grpSpPr>
        <p:sp>
          <p:nvSpPr>
            <p:cNvPr id="190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1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97270" y="2880995"/>
            <a:ext cx="432435" cy="431800"/>
            <a:chOff x="9484" y="2962"/>
            <a:chExt cx="681" cy="680"/>
          </a:xfrm>
        </p:grpSpPr>
        <p:sp>
          <p:nvSpPr>
            <p:cNvPr id="6" name=" 190"/>
            <p:cNvSpPr/>
            <p:nvPr/>
          </p:nvSpPr>
          <p:spPr>
            <a:xfrm>
              <a:off x="9484" y="296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577" y="3012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2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29"/>
          <p:cNvSpPr txBox="1"/>
          <p:nvPr/>
        </p:nvSpPr>
        <p:spPr>
          <a:xfrm>
            <a:off x="6713855" y="2912745"/>
            <a:ext cx="235077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由导航进入期刊首页输入刊名/ISSN/学科名搜索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 190"/>
          <p:cNvSpPr/>
          <p:nvPr/>
        </p:nvSpPr>
        <p:spPr>
          <a:xfrm>
            <a:off x="217805" y="214630"/>
            <a:ext cx="432435" cy="4318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0240" y="247650"/>
            <a:ext cx="544703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如何检索期刊？</a:t>
            </a:r>
            <a:endParaRPr lang="zh-CN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405130" y="2802255"/>
            <a:ext cx="5568950" cy="198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20"/>
          <p:cNvGrpSpPr/>
          <p:nvPr/>
        </p:nvGrpSpPr>
        <p:grpSpPr>
          <a:xfrm>
            <a:off x="405130" y="737870"/>
            <a:ext cx="5568315" cy="1962785"/>
            <a:chOff x="638" y="1449"/>
            <a:chExt cx="8085" cy="2610"/>
          </a:xfrm>
        </p:grpSpPr>
        <p:pic>
          <p:nvPicPr>
            <p:cNvPr id="22" name="图片 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638" y="1449"/>
              <a:ext cx="8085" cy="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文本框 12"/>
            <p:cNvSpPr txBox="1"/>
            <p:nvPr/>
          </p:nvSpPr>
          <p:spPr>
            <a:xfrm>
              <a:off x="1728" y="2844"/>
              <a:ext cx="482" cy="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92D050"/>
                  </a:solidFill>
                </a:rPr>
                <a:t>1</a:t>
              </a:r>
              <a:endParaRPr lang="en-US" altLang="zh-CN" b="1">
                <a:solidFill>
                  <a:srgbClr val="92D05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9"/>
          <p:cNvSpPr txBox="1"/>
          <p:nvPr/>
        </p:nvSpPr>
        <p:spPr>
          <a:xfrm>
            <a:off x="6713855" y="1277620"/>
            <a:ext cx="24079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限定收录体系，查看某几类体系收录的期刊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78550" y="1277620"/>
            <a:ext cx="432435" cy="431800"/>
            <a:chOff x="9730" y="2012"/>
            <a:chExt cx="681" cy="680"/>
          </a:xfrm>
        </p:grpSpPr>
        <p:sp>
          <p:nvSpPr>
            <p:cNvPr id="190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1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78550" y="2140585"/>
            <a:ext cx="432435" cy="431800"/>
            <a:chOff x="9484" y="2962"/>
            <a:chExt cx="681" cy="680"/>
          </a:xfrm>
        </p:grpSpPr>
        <p:sp>
          <p:nvSpPr>
            <p:cNvPr id="6" name=" 190"/>
            <p:cNvSpPr/>
            <p:nvPr/>
          </p:nvSpPr>
          <p:spPr>
            <a:xfrm>
              <a:off x="9484" y="296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577" y="3012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2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37605" y="3839210"/>
            <a:ext cx="432435" cy="431800"/>
            <a:chOff x="9730" y="2012"/>
            <a:chExt cx="681" cy="680"/>
          </a:xfrm>
        </p:grpSpPr>
        <p:sp>
          <p:nvSpPr>
            <p:cNvPr id="9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4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37605" y="2989580"/>
            <a:ext cx="432435" cy="431800"/>
            <a:chOff x="9730" y="2012"/>
            <a:chExt cx="681" cy="680"/>
          </a:xfrm>
        </p:grpSpPr>
        <p:sp>
          <p:nvSpPr>
            <p:cNvPr id="14" name=" 190"/>
            <p:cNvSpPr/>
            <p:nvPr/>
          </p:nvSpPr>
          <p:spPr>
            <a:xfrm>
              <a:off x="9730" y="2012"/>
              <a:ext cx="681" cy="68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823" y="209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</a:rPr>
                <a:t>3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29"/>
          <p:cNvSpPr txBox="1"/>
          <p:nvPr/>
        </p:nvSpPr>
        <p:spPr>
          <a:xfrm>
            <a:off x="6713855" y="2140585"/>
            <a:ext cx="238506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检索到的相关学科结果，点击学科或分区跳转到相应期刊列表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6713855" y="2928620"/>
            <a:ext cx="238506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默认按相关性排序，也可按照“刊名”、“创刊年”排序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6713855" y="3778250"/>
            <a:ext cx="24079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just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刊名、是否OA刊、是否为馆藏期刊、ISSN、期刊官网等信息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 190"/>
          <p:cNvSpPr/>
          <p:nvPr/>
        </p:nvSpPr>
        <p:spPr>
          <a:xfrm>
            <a:off x="217805" y="214630"/>
            <a:ext cx="432435" cy="4318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0240" y="247650"/>
            <a:ext cx="544703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期刊检索结果列表解读</a:t>
            </a:r>
            <a:endParaRPr lang="zh-CN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3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63500" y="882650"/>
            <a:ext cx="603377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0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1716</Words>
  <Application>WPS 演示</Application>
  <PresentationFormat>全屏显示(16:9)</PresentationFormat>
  <Paragraphs>305</Paragraphs>
  <Slides>23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Open Sans</vt:lpstr>
      <vt:lpstr>冬青黑体简体中文 W3</vt:lpstr>
      <vt:lpstr>微软雅黑</vt:lpstr>
      <vt:lpstr>Calibri</vt:lpstr>
      <vt:lpstr>黑体</vt:lpstr>
      <vt:lpstr>Microsoft Yi Baiti</vt:lpstr>
      <vt:lpstr>华文行楷</vt:lpstr>
      <vt:lpstr>Impact</vt:lpstr>
      <vt:lpstr>Arial Unicode MS</vt:lpstr>
      <vt:lpstr>Segoe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USER</dc:creator>
  <cp:lastModifiedBy>Administrator</cp:lastModifiedBy>
  <cp:revision>422</cp:revision>
  <dcterms:created xsi:type="dcterms:W3CDTF">2014-11-09T01:07:00Z</dcterms:created>
  <dcterms:modified xsi:type="dcterms:W3CDTF">2018-12-17T07:25:55Z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